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embeddedFontLst>
    <p:embeddedFont>
      <p:font typeface="Barlow" panose="00000500000000000000"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4707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1583289" y="1970371"/>
            <a:ext cx="5486400" cy="685800"/>
          </a:xfrm>
          <a:prstGeom prst="rect">
            <a:avLst/>
          </a:prstGeom>
          <a:noFill/>
          <a:ln/>
        </p:spPr>
        <p:txBody>
          <a:bodyPr wrap="none" lIns="0" tIns="0" rIns="0" bIns="0" rtlCol="0" anchor="t"/>
          <a:lstStyle/>
          <a:p>
            <a:pPr marL="0" indent="0" algn="ctr">
              <a:lnSpc>
                <a:spcPts val="5400"/>
              </a:lnSpc>
              <a:buNone/>
            </a:pPr>
            <a:r>
              <a:rPr lang="en-US" sz="6000" b="1" dirty="0">
                <a:solidFill>
                  <a:srgbClr val="F0FCFF"/>
                </a:solidFill>
                <a:latin typeface="Spline Sans Bold" pitchFamily="34" charset="0"/>
                <a:ea typeface="Spline Sans Bold" pitchFamily="34" charset="-122"/>
                <a:cs typeface="Spline Sans Bold" pitchFamily="34" charset="-120"/>
              </a:rPr>
              <a:t>Predictive Modeling </a:t>
            </a:r>
            <a:endParaRPr lang="en-US" sz="6000" dirty="0"/>
          </a:p>
        </p:txBody>
      </p:sp>
      <p:sp>
        <p:nvSpPr>
          <p:cNvPr id="4" name="Text 1"/>
          <p:cNvSpPr/>
          <p:nvPr/>
        </p:nvSpPr>
        <p:spPr>
          <a:xfrm>
            <a:off x="1641743" y="3645456"/>
            <a:ext cx="7415927" cy="395049"/>
          </a:xfrm>
          <a:prstGeom prst="rect">
            <a:avLst/>
          </a:prstGeom>
          <a:noFill/>
          <a:ln/>
        </p:spPr>
        <p:txBody>
          <a:bodyPr wrap="none" lIns="0" tIns="0" rIns="0" bIns="0" rtlCol="0" anchor="t"/>
          <a:lstStyle/>
          <a:p>
            <a:pPr marL="0" indent="0" algn="l">
              <a:lnSpc>
                <a:spcPct val="300000"/>
              </a:lnSpc>
              <a:buNone/>
            </a:pPr>
            <a:endParaRPr lang="en-US" sz="1900" dirty="0"/>
          </a:p>
        </p:txBody>
      </p:sp>
      <p:sp>
        <p:nvSpPr>
          <p:cNvPr id="5" name="Text 2"/>
          <p:cNvSpPr/>
          <p:nvPr/>
        </p:nvSpPr>
        <p:spPr>
          <a:xfrm>
            <a:off x="618525" y="4634741"/>
            <a:ext cx="7415927" cy="395049"/>
          </a:xfrm>
          <a:prstGeom prst="rect">
            <a:avLst/>
          </a:prstGeom>
          <a:noFill/>
          <a:ln/>
        </p:spPr>
        <p:txBody>
          <a:bodyPr wrap="none" lIns="0" tIns="0" rIns="0" bIns="0" rtlCol="0" anchor="t"/>
          <a:lstStyle/>
          <a:p>
            <a:pPr marL="0" indent="0" algn="l">
              <a:lnSpc>
                <a:spcPct val="150000"/>
              </a:lnSpc>
              <a:buNone/>
            </a:pPr>
            <a:r>
              <a:rPr lang="en-US" sz="1900" dirty="0">
                <a:solidFill>
                  <a:srgbClr val="E0E4E6"/>
                </a:solidFill>
                <a:latin typeface="Barlow" pitchFamily="34" charset="0"/>
                <a:ea typeface="Barlow" pitchFamily="34" charset="-122"/>
                <a:cs typeface="Barlow" pitchFamily="34" charset="-120"/>
              </a:rPr>
              <a:t>Sakshi Sahu</a:t>
            </a:r>
          </a:p>
          <a:p>
            <a:pPr>
              <a:lnSpc>
                <a:spcPct val="150000"/>
              </a:lnSpc>
            </a:pPr>
            <a:r>
              <a:rPr lang="en-US" sz="1900" dirty="0">
                <a:solidFill>
                  <a:srgbClr val="E0E4E6"/>
                </a:solidFill>
                <a:latin typeface="Barlow" pitchFamily="34" charset="0"/>
                <a:ea typeface="Barlow" pitchFamily="34" charset="-122"/>
                <a:cs typeface="Barlow" pitchFamily="34" charset="-120"/>
              </a:rPr>
              <a:t>Data Science Intern at the </a:t>
            </a:r>
            <a:r>
              <a:rPr lang="en-US" sz="1900" dirty="0" err="1">
                <a:solidFill>
                  <a:srgbClr val="E0E4E6"/>
                </a:solidFill>
                <a:latin typeface="Barlow" pitchFamily="34" charset="0"/>
                <a:ea typeface="Barlow" pitchFamily="34" charset="-122"/>
                <a:cs typeface="Barlow" pitchFamily="34" charset="-120"/>
              </a:rPr>
              <a:t>HackVeda</a:t>
            </a:r>
            <a:r>
              <a:rPr lang="en-US" sz="1900" dirty="0">
                <a:solidFill>
                  <a:srgbClr val="E0E4E6"/>
                </a:solidFill>
                <a:latin typeface="Barlow" pitchFamily="34" charset="0"/>
                <a:ea typeface="Barlow" pitchFamily="34" charset="-122"/>
                <a:cs typeface="Barlow" pitchFamily="34" charset="-120"/>
              </a:rPr>
              <a:t> </a:t>
            </a:r>
            <a:endParaRPr lang="en-US" sz="1900" dirty="0"/>
          </a:p>
          <a:p>
            <a:pPr>
              <a:lnSpc>
                <a:spcPct val="150000"/>
              </a:lnSpc>
            </a:pPr>
            <a:r>
              <a:rPr lang="en-US" sz="1900" dirty="0">
                <a:solidFill>
                  <a:srgbClr val="E0E4E6"/>
                </a:solidFill>
                <a:latin typeface="Barlow" pitchFamily="34" charset="0"/>
                <a:ea typeface="Barlow" pitchFamily="34" charset="-122"/>
                <a:cs typeface="Barlow" pitchFamily="34" charset="-120"/>
              </a:rPr>
              <a:t>Dataset – Student Performance</a:t>
            </a:r>
            <a:endParaRPr lang="en-US" sz="1900" dirty="0"/>
          </a:p>
          <a:p>
            <a:pPr marL="0" indent="0" algn="l">
              <a:lnSpc>
                <a:spcPct val="150000"/>
              </a:lnSpc>
              <a:buNone/>
            </a:pPr>
            <a:endParaRPr lang="en-US" sz="1900" dirty="0"/>
          </a:p>
        </p:txBody>
      </p:sp>
      <p:sp>
        <p:nvSpPr>
          <p:cNvPr id="6" name="Text 3"/>
          <p:cNvSpPr/>
          <p:nvPr/>
        </p:nvSpPr>
        <p:spPr>
          <a:xfrm>
            <a:off x="3451120" y="4626544"/>
            <a:ext cx="7415927" cy="395049"/>
          </a:xfrm>
          <a:prstGeom prst="rect">
            <a:avLst/>
          </a:prstGeom>
          <a:noFill/>
          <a:ln/>
        </p:spPr>
        <p:txBody>
          <a:bodyPr wrap="none" lIns="0" tIns="0" rIns="0" bIns="0" rtlCol="0" anchor="t"/>
          <a:lstStyle/>
          <a:p>
            <a:pPr marL="0" indent="0" algn="l">
              <a:lnSpc>
                <a:spcPts val="3100"/>
              </a:lnSpc>
              <a:buNone/>
            </a:pPr>
            <a:endParaRPr lang="en-US" sz="1900" dirty="0"/>
          </a:p>
        </p:txBody>
      </p:sp>
      <p:sp>
        <p:nvSpPr>
          <p:cNvPr id="7" name="Text 4"/>
          <p:cNvSpPr/>
          <p:nvPr/>
        </p:nvSpPr>
        <p:spPr>
          <a:xfrm>
            <a:off x="618526" y="5924524"/>
            <a:ext cx="7415927"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Tools: Python, </a:t>
            </a:r>
            <a:r>
              <a:rPr lang="en-US" sz="1900" dirty="0" err="1">
                <a:solidFill>
                  <a:srgbClr val="E0E4E6"/>
                </a:solidFill>
                <a:latin typeface="Barlow" pitchFamily="34" charset="0"/>
                <a:ea typeface="Barlow" pitchFamily="34" charset="-122"/>
                <a:cs typeface="Barlow" pitchFamily="34" charset="-120"/>
              </a:rPr>
              <a:t>Numpy</a:t>
            </a:r>
            <a:r>
              <a:rPr lang="en-US" sz="1900" dirty="0">
                <a:solidFill>
                  <a:srgbClr val="E0E4E6"/>
                </a:solidFill>
                <a:latin typeface="Barlow" pitchFamily="34" charset="0"/>
                <a:ea typeface="Barlow" pitchFamily="34" charset="-122"/>
                <a:cs typeface="Barlow" pitchFamily="34" charset="-120"/>
              </a:rPr>
              <a:t>, Pandas, Seaborn, Matplotlib, Machine Learning </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64037" y="1480661"/>
            <a:ext cx="9463564"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Key Insights: Top-Performing Models</a:t>
            </a:r>
            <a:endParaRPr lang="en-US" sz="4300" dirty="0"/>
          </a:p>
        </p:txBody>
      </p:sp>
      <p:sp>
        <p:nvSpPr>
          <p:cNvPr id="3" name="Shape 1"/>
          <p:cNvSpPr/>
          <p:nvPr/>
        </p:nvSpPr>
        <p:spPr>
          <a:xfrm>
            <a:off x="864037" y="2660213"/>
            <a:ext cx="12902327" cy="3020854"/>
          </a:xfrm>
          <a:prstGeom prst="roundRect">
            <a:avLst>
              <a:gd name="adj" fmla="val 12259"/>
            </a:avLst>
          </a:prstGeom>
          <a:solidFill>
            <a:srgbClr val="0A081B"/>
          </a:solidFill>
          <a:ln w="30480">
            <a:solidFill>
              <a:srgbClr val="16FFBB"/>
            </a:solidFill>
            <a:prstDash val="solid"/>
          </a:ln>
        </p:spPr>
      </p:sp>
      <p:sp>
        <p:nvSpPr>
          <p:cNvPr id="4" name="Shape 2"/>
          <p:cNvSpPr/>
          <p:nvPr/>
        </p:nvSpPr>
        <p:spPr>
          <a:xfrm>
            <a:off x="894517" y="2690693"/>
            <a:ext cx="6420683" cy="2959894"/>
          </a:xfrm>
          <a:prstGeom prst="roundRect">
            <a:avLst>
              <a:gd name="adj" fmla="val 12512"/>
            </a:avLst>
          </a:prstGeom>
          <a:solidFill>
            <a:srgbClr val="16FFBB"/>
          </a:solidFill>
          <a:ln/>
        </p:spPr>
      </p:sp>
      <p:sp>
        <p:nvSpPr>
          <p:cNvPr id="5" name="Text 3"/>
          <p:cNvSpPr/>
          <p:nvPr/>
        </p:nvSpPr>
        <p:spPr>
          <a:xfrm>
            <a:off x="1141333" y="2937510"/>
            <a:ext cx="3329107" cy="342900"/>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Spline Sans Bold" pitchFamily="34" charset="0"/>
                <a:ea typeface="Spline Sans Bold" pitchFamily="34" charset="-122"/>
                <a:cs typeface="Spline Sans Bold" pitchFamily="34" charset="-120"/>
              </a:rPr>
              <a:t>Random Forest Regressor</a:t>
            </a:r>
            <a:endParaRPr lang="en-US" sz="2150" dirty="0"/>
          </a:p>
        </p:txBody>
      </p:sp>
      <p:sp>
        <p:nvSpPr>
          <p:cNvPr id="6" name="Text 4"/>
          <p:cNvSpPr/>
          <p:nvPr/>
        </p:nvSpPr>
        <p:spPr>
          <a:xfrm>
            <a:off x="1141333" y="3428524"/>
            <a:ext cx="5927050" cy="1580198"/>
          </a:xfrm>
          <a:prstGeom prst="rect">
            <a:avLst/>
          </a:prstGeom>
          <a:noFill/>
          <a:ln/>
        </p:spPr>
        <p:txBody>
          <a:bodyPr wrap="square" lIns="0" tIns="0" rIns="0" bIns="0" rtlCol="0" anchor="t"/>
          <a:lstStyle/>
          <a:p>
            <a:pPr marL="0" indent="0" algn="l">
              <a:lnSpc>
                <a:spcPts val="3100"/>
              </a:lnSpc>
              <a:buNone/>
            </a:pPr>
            <a:r>
              <a:rPr lang="en-US" sz="1900" dirty="0">
                <a:solidFill>
                  <a:srgbClr val="000000"/>
                </a:solidFill>
                <a:latin typeface="Barlow" pitchFamily="34" charset="0"/>
                <a:ea typeface="Barlow" pitchFamily="34" charset="-122"/>
                <a:cs typeface="Barlow" pitchFamily="34" charset="-120"/>
              </a:rPr>
              <a:t>Achieved the </a:t>
            </a:r>
            <a:r>
              <a:rPr lang="en-US" sz="1900" b="1" dirty="0">
                <a:solidFill>
                  <a:srgbClr val="000000"/>
                </a:solidFill>
                <a:latin typeface="Barlow" pitchFamily="34" charset="0"/>
                <a:ea typeface="Barlow" pitchFamily="34" charset="-122"/>
                <a:cs typeface="Barlow" pitchFamily="34" charset="-120"/>
              </a:rPr>
              <a:t>highest R²</a:t>
            </a:r>
            <a:r>
              <a:rPr lang="en-US" sz="1900" dirty="0">
                <a:solidFill>
                  <a:srgbClr val="000000"/>
                </a:solidFill>
                <a:latin typeface="Barlow" pitchFamily="34" charset="0"/>
                <a:ea typeface="Barlow" pitchFamily="34" charset="-122"/>
                <a:cs typeface="Barlow" pitchFamily="34" charset="-120"/>
              </a:rPr>
              <a:t> and </a:t>
            </a:r>
            <a:r>
              <a:rPr lang="en-US" sz="1900" b="1" dirty="0">
                <a:solidFill>
                  <a:srgbClr val="000000"/>
                </a:solidFill>
                <a:latin typeface="Barlow" pitchFamily="34" charset="0"/>
                <a:ea typeface="Barlow" pitchFamily="34" charset="-122"/>
                <a:cs typeface="Barlow" pitchFamily="34" charset="-120"/>
              </a:rPr>
              <a:t>lowest RMSE</a:t>
            </a:r>
            <a:r>
              <a:rPr lang="en-US" sz="1900" dirty="0">
                <a:solidFill>
                  <a:srgbClr val="000000"/>
                </a:solidFill>
                <a:latin typeface="Barlow" pitchFamily="34" charset="0"/>
                <a:ea typeface="Barlow" pitchFamily="34" charset="-122"/>
                <a:cs typeface="Barlow" pitchFamily="34" charset="-120"/>
              </a:rPr>
              <a:t>, indicating exceptional accuracy in predicting exact math scores. It effectively captured complex relationships within the data.</a:t>
            </a:r>
            <a:endParaRPr lang="en-US" sz="1900" dirty="0"/>
          </a:p>
        </p:txBody>
      </p:sp>
      <p:sp>
        <p:nvSpPr>
          <p:cNvPr id="7" name="Shape 5"/>
          <p:cNvSpPr/>
          <p:nvPr/>
        </p:nvSpPr>
        <p:spPr>
          <a:xfrm>
            <a:off x="7315200" y="2690693"/>
            <a:ext cx="6420683" cy="2959894"/>
          </a:xfrm>
          <a:prstGeom prst="rect">
            <a:avLst/>
          </a:prstGeom>
          <a:solidFill>
            <a:srgbClr val="29DDDA"/>
          </a:solidFill>
          <a:ln/>
        </p:spPr>
      </p:sp>
      <p:sp>
        <p:nvSpPr>
          <p:cNvPr id="8" name="Shape 6"/>
          <p:cNvSpPr/>
          <p:nvPr/>
        </p:nvSpPr>
        <p:spPr>
          <a:xfrm>
            <a:off x="7315200" y="2690693"/>
            <a:ext cx="30480" cy="2959894"/>
          </a:xfrm>
          <a:prstGeom prst="roundRect">
            <a:avLst>
              <a:gd name="adj" fmla="val 1215000"/>
            </a:avLst>
          </a:prstGeom>
          <a:solidFill>
            <a:srgbClr val="0FC3C0"/>
          </a:solidFill>
          <a:ln/>
        </p:spPr>
      </p:sp>
      <p:sp>
        <p:nvSpPr>
          <p:cNvPr id="9" name="Text 7"/>
          <p:cNvSpPr/>
          <p:nvPr/>
        </p:nvSpPr>
        <p:spPr>
          <a:xfrm>
            <a:off x="7562017" y="2937510"/>
            <a:ext cx="3234809" cy="342900"/>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Spline Sans Bold" pitchFamily="34" charset="0"/>
                <a:ea typeface="Spline Sans Bold" pitchFamily="34" charset="-122"/>
                <a:cs typeface="Spline Sans Bold" pitchFamily="34" charset="-120"/>
              </a:rPr>
              <a:t>Random Forest Classifier</a:t>
            </a:r>
            <a:endParaRPr lang="en-US" sz="2150" dirty="0"/>
          </a:p>
        </p:txBody>
      </p:sp>
      <p:sp>
        <p:nvSpPr>
          <p:cNvPr id="10" name="Text 8"/>
          <p:cNvSpPr/>
          <p:nvPr/>
        </p:nvSpPr>
        <p:spPr>
          <a:xfrm>
            <a:off x="7562017" y="3428524"/>
            <a:ext cx="5927050" cy="1975247"/>
          </a:xfrm>
          <a:prstGeom prst="rect">
            <a:avLst/>
          </a:prstGeom>
          <a:noFill/>
          <a:ln/>
        </p:spPr>
        <p:txBody>
          <a:bodyPr wrap="square" lIns="0" tIns="0" rIns="0" bIns="0" rtlCol="0" anchor="t"/>
          <a:lstStyle/>
          <a:p>
            <a:pPr marL="0" indent="0" algn="l">
              <a:lnSpc>
                <a:spcPts val="3100"/>
              </a:lnSpc>
              <a:buNone/>
            </a:pPr>
            <a:r>
              <a:rPr lang="en-US" sz="1900" dirty="0">
                <a:solidFill>
                  <a:srgbClr val="000000"/>
                </a:solidFill>
                <a:latin typeface="Barlow" pitchFamily="34" charset="0"/>
                <a:ea typeface="Barlow" pitchFamily="34" charset="-122"/>
                <a:cs typeface="Barlow" pitchFamily="34" charset="-120"/>
              </a:rPr>
              <a:t>Demonstrated the </a:t>
            </a:r>
            <a:r>
              <a:rPr lang="en-US" sz="1900" b="1" dirty="0">
                <a:solidFill>
                  <a:srgbClr val="000000"/>
                </a:solidFill>
                <a:latin typeface="Barlow" pitchFamily="34" charset="0"/>
                <a:ea typeface="Barlow" pitchFamily="34" charset="-122"/>
                <a:cs typeface="Barlow" pitchFamily="34" charset="-120"/>
              </a:rPr>
              <a:t>highest accuracy</a:t>
            </a:r>
            <a:r>
              <a:rPr lang="en-US" sz="1900" dirty="0">
                <a:solidFill>
                  <a:srgbClr val="000000"/>
                </a:solidFill>
                <a:latin typeface="Barlow" pitchFamily="34" charset="0"/>
                <a:ea typeface="Barlow" pitchFamily="34" charset="-122"/>
                <a:cs typeface="Barlow" pitchFamily="34" charset="-120"/>
              </a:rPr>
              <a:t> and </a:t>
            </a:r>
            <a:r>
              <a:rPr lang="en-US" sz="1900" b="1" dirty="0">
                <a:solidFill>
                  <a:srgbClr val="000000"/>
                </a:solidFill>
                <a:latin typeface="Barlow" pitchFamily="34" charset="0"/>
                <a:ea typeface="Barlow" pitchFamily="34" charset="-122"/>
                <a:cs typeface="Barlow" pitchFamily="34" charset="-120"/>
              </a:rPr>
              <a:t>F1-score</a:t>
            </a:r>
            <a:r>
              <a:rPr lang="en-US" sz="1900" dirty="0">
                <a:solidFill>
                  <a:srgbClr val="000000"/>
                </a:solidFill>
                <a:latin typeface="Barlow" pitchFamily="34" charset="0"/>
                <a:ea typeface="Barlow" pitchFamily="34" charset="-122"/>
                <a:cs typeface="Barlow" pitchFamily="34" charset="-120"/>
              </a:rPr>
              <a:t> in classifying students into performance tiers (Low, Medium, High). Its robust generalization capabilities were confirmed through rigorous cross-validation, ensuring reliable real-world application.</a:t>
            </a:r>
            <a:endParaRPr lang="en-US" sz="1900" dirty="0"/>
          </a:p>
        </p:txBody>
      </p:sp>
      <p:sp>
        <p:nvSpPr>
          <p:cNvPr id="11" name="Text 9"/>
          <p:cNvSpPr/>
          <p:nvPr/>
        </p:nvSpPr>
        <p:spPr>
          <a:xfrm>
            <a:off x="864037" y="5958721"/>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Both models show strong generalization capabilities, crucial for real-world application and reliable predictions beyond the training data.</a:t>
            </a:r>
            <a:endParaRPr lang="en-US" sz="1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79621" y="612577"/>
            <a:ext cx="11030426" cy="618768"/>
          </a:xfrm>
          <a:prstGeom prst="rect">
            <a:avLst/>
          </a:prstGeom>
          <a:noFill/>
          <a:ln/>
        </p:spPr>
        <p:txBody>
          <a:bodyPr wrap="none" lIns="0" tIns="0" rIns="0" bIns="0" rtlCol="0" anchor="t"/>
          <a:lstStyle/>
          <a:p>
            <a:pPr marL="0" indent="0" algn="l">
              <a:lnSpc>
                <a:spcPts val="4850"/>
              </a:lnSpc>
              <a:buNone/>
            </a:pPr>
            <a:r>
              <a:rPr lang="en-US" sz="3850" b="1" dirty="0">
                <a:solidFill>
                  <a:srgbClr val="F0FCFF"/>
                </a:solidFill>
                <a:latin typeface="Spline Sans Bold" pitchFamily="34" charset="0"/>
                <a:ea typeface="Spline Sans Bold" pitchFamily="34" charset="-122"/>
                <a:cs typeface="Spline Sans Bold" pitchFamily="34" charset="-120"/>
              </a:rPr>
              <a:t>Conclusion: Empowering Educational Decisions</a:t>
            </a:r>
            <a:endParaRPr lang="en-US" sz="3850" dirty="0"/>
          </a:p>
        </p:txBody>
      </p:sp>
      <p:pic>
        <p:nvPicPr>
          <p:cNvPr id="3" name="Image 0" descr="preencoded.png"/>
          <p:cNvPicPr>
            <a:picLocks noChangeAspect="1"/>
          </p:cNvPicPr>
          <p:nvPr/>
        </p:nvPicPr>
        <p:blipFill>
          <a:blip r:embed="rId3"/>
          <a:stretch>
            <a:fillRect/>
          </a:stretch>
        </p:blipFill>
        <p:spPr>
          <a:xfrm>
            <a:off x="779621" y="1815941"/>
            <a:ext cx="6263878" cy="6263878"/>
          </a:xfrm>
          <a:prstGeom prst="rect">
            <a:avLst/>
          </a:prstGeom>
        </p:spPr>
      </p:pic>
      <p:sp>
        <p:nvSpPr>
          <p:cNvPr id="4" name="Text 1"/>
          <p:cNvSpPr/>
          <p:nvPr/>
        </p:nvSpPr>
        <p:spPr>
          <a:xfrm>
            <a:off x="7594521" y="1765816"/>
            <a:ext cx="6263878" cy="1069062"/>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0E4E6"/>
                </a:solidFill>
                <a:latin typeface="Barlow" pitchFamily="34" charset="0"/>
                <a:ea typeface="Barlow" pitchFamily="34" charset="-122"/>
                <a:cs typeface="Barlow" pitchFamily="34" charset="-120"/>
              </a:rPr>
              <a:t>Predictive Power:</a:t>
            </a:r>
            <a:r>
              <a:rPr lang="en-US" sz="1750" dirty="0">
                <a:solidFill>
                  <a:srgbClr val="E0E4E6"/>
                </a:solidFill>
                <a:latin typeface="Barlow" pitchFamily="34" charset="0"/>
                <a:ea typeface="Barlow" pitchFamily="34" charset="-122"/>
                <a:cs typeface="Barlow" pitchFamily="34" charset="-120"/>
              </a:rPr>
              <a:t> Machine learning successfully provides a robust framework for predicting student academic performance, offering unprecedented foresight.</a:t>
            </a:r>
            <a:endParaRPr lang="en-US" sz="1750" dirty="0"/>
          </a:p>
        </p:txBody>
      </p:sp>
      <p:sp>
        <p:nvSpPr>
          <p:cNvPr id="5" name="Text 2"/>
          <p:cNvSpPr/>
          <p:nvPr/>
        </p:nvSpPr>
        <p:spPr>
          <a:xfrm>
            <a:off x="7594521" y="2912745"/>
            <a:ext cx="6263878" cy="1069062"/>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0E4E6"/>
                </a:solidFill>
                <a:latin typeface="Barlow" pitchFamily="34" charset="0"/>
                <a:ea typeface="Barlow" pitchFamily="34" charset="-122"/>
                <a:cs typeface="Barlow" pitchFamily="34" charset="-120"/>
              </a:rPr>
              <a:t>Early Intervention:</a:t>
            </a:r>
            <a:r>
              <a:rPr lang="en-US" sz="1750" dirty="0">
                <a:solidFill>
                  <a:srgbClr val="E0E4E6"/>
                </a:solidFill>
                <a:latin typeface="Barlow" pitchFamily="34" charset="0"/>
                <a:ea typeface="Barlow" pitchFamily="34" charset="-122"/>
                <a:cs typeface="Barlow" pitchFamily="34" charset="-120"/>
              </a:rPr>
              <a:t> The models enable early identification of at-risk students, allowing for timely and targeted interventions to support their success.</a:t>
            </a:r>
            <a:endParaRPr lang="en-US" sz="1750" dirty="0"/>
          </a:p>
        </p:txBody>
      </p:sp>
      <p:sp>
        <p:nvSpPr>
          <p:cNvPr id="6" name="Text 3"/>
          <p:cNvSpPr/>
          <p:nvPr/>
        </p:nvSpPr>
        <p:spPr>
          <a:xfrm>
            <a:off x="7594521" y="4059674"/>
            <a:ext cx="6263878" cy="1425416"/>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0E4E6"/>
                </a:solidFill>
                <a:latin typeface="Barlow" pitchFamily="34" charset="0"/>
                <a:ea typeface="Barlow" pitchFamily="34" charset="-122"/>
                <a:cs typeface="Barlow" pitchFamily="34" charset="-120"/>
              </a:rPr>
              <a:t>Data-Driven Strategy:</a:t>
            </a:r>
            <a:r>
              <a:rPr lang="en-US" sz="1750" dirty="0">
                <a:solidFill>
                  <a:srgbClr val="E0E4E6"/>
                </a:solidFill>
                <a:latin typeface="Barlow" pitchFamily="34" charset="0"/>
                <a:ea typeface="Barlow" pitchFamily="34" charset="-122"/>
                <a:cs typeface="Barlow" pitchFamily="34" charset="-120"/>
              </a:rPr>
              <a:t> These insights support educational stakeholders in making informed, data-driven decisions that can significantly enhance student outcomes and resource allocation.</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2257782"/>
            <a:ext cx="5486400"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Thank you.</a:t>
            </a:r>
            <a:endParaRPr lang="en-US" sz="4300" dirty="0"/>
          </a:p>
        </p:txBody>
      </p:sp>
      <p:sp>
        <p:nvSpPr>
          <p:cNvPr id="4" name="Text 1"/>
          <p:cNvSpPr/>
          <p:nvPr/>
        </p:nvSpPr>
        <p:spPr>
          <a:xfrm>
            <a:off x="6350437" y="3313867"/>
            <a:ext cx="7415927" cy="1892618"/>
          </a:xfrm>
          <a:prstGeom prst="rect">
            <a:avLst/>
          </a:prstGeom>
          <a:noFill/>
          <a:ln/>
        </p:spPr>
        <p:txBody>
          <a:bodyPr wrap="square" lIns="0" tIns="0" rIns="0" bIns="0" rtlCol="0" anchor="t"/>
          <a:lstStyle/>
          <a:p>
            <a:pPr marL="0" indent="0" algn="ctr">
              <a:lnSpc>
                <a:spcPts val="7450"/>
              </a:lnSpc>
              <a:buNone/>
            </a:pPr>
            <a:r>
              <a:rPr lang="en-US" sz="5950" b="1" dirty="0">
                <a:solidFill>
                  <a:srgbClr val="16FFBB"/>
                </a:solidFill>
                <a:latin typeface="Spline Sans Bold" pitchFamily="34" charset="0"/>
                <a:ea typeface="Spline Sans Bold" pitchFamily="34" charset="-122"/>
                <a:cs typeface="Spline Sans Bold" pitchFamily="34" charset="-120"/>
              </a:rPr>
              <a:t>Questions &amp; Answers</a:t>
            </a:r>
            <a:endParaRPr lang="en-US" sz="5950" dirty="0"/>
          </a:p>
        </p:txBody>
      </p:sp>
      <p:sp>
        <p:nvSpPr>
          <p:cNvPr id="5" name="Text 2"/>
          <p:cNvSpPr/>
          <p:nvPr/>
        </p:nvSpPr>
        <p:spPr>
          <a:xfrm>
            <a:off x="6350437" y="5576768"/>
            <a:ext cx="7415927" cy="395049"/>
          </a:xfrm>
          <a:prstGeom prst="rect">
            <a:avLst/>
          </a:prstGeom>
          <a:noFill/>
          <a:ln/>
        </p:spPr>
        <p:txBody>
          <a:bodyPr wrap="none" lIns="0" tIns="0" rIns="0" bIns="0" rtlCol="0" anchor="t"/>
          <a:lstStyle/>
          <a:p>
            <a:pPr marL="0" indent="0" algn="ctr">
              <a:lnSpc>
                <a:spcPts val="3100"/>
              </a:lnSpc>
              <a:buNone/>
            </a:pP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572000" y="746522"/>
            <a:ext cx="5486400" cy="685800"/>
          </a:xfrm>
          <a:prstGeom prst="rect">
            <a:avLst/>
          </a:prstGeom>
          <a:noFill/>
          <a:ln/>
        </p:spPr>
        <p:txBody>
          <a:bodyPr wrap="none" lIns="0" tIns="0" rIns="0" bIns="0" rtlCol="0" anchor="t"/>
          <a:lstStyle/>
          <a:p>
            <a:pPr marL="0" indent="0" algn="ctr">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Table Of Contents</a:t>
            </a:r>
            <a:endParaRPr lang="en-US" sz="4300" dirty="0"/>
          </a:p>
        </p:txBody>
      </p:sp>
      <p:sp>
        <p:nvSpPr>
          <p:cNvPr id="3" name="Shape 1"/>
          <p:cNvSpPr/>
          <p:nvPr/>
        </p:nvSpPr>
        <p:spPr>
          <a:xfrm>
            <a:off x="864037" y="2080260"/>
            <a:ext cx="3898821" cy="897493"/>
          </a:xfrm>
          <a:prstGeom prst="roundRect">
            <a:avLst>
              <a:gd name="adj" fmla="val 41263"/>
            </a:avLst>
          </a:prstGeom>
          <a:solidFill>
            <a:srgbClr val="0A081B">
              <a:alpha val="75000"/>
            </a:srgbClr>
          </a:solidFill>
          <a:ln w="30480">
            <a:solidFill>
              <a:srgbClr val="16FFBB"/>
            </a:solidFill>
            <a:prstDash val="solid"/>
          </a:ln>
        </p:spPr>
      </p:sp>
      <p:sp>
        <p:nvSpPr>
          <p:cNvPr id="4" name="Text 2"/>
          <p:cNvSpPr/>
          <p:nvPr/>
        </p:nvSpPr>
        <p:spPr>
          <a:xfrm>
            <a:off x="1141333" y="2357557"/>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Hook Story</a:t>
            </a:r>
            <a:endParaRPr lang="en-US" sz="2150" dirty="0"/>
          </a:p>
        </p:txBody>
      </p:sp>
      <p:sp>
        <p:nvSpPr>
          <p:cNvPr id="5" name="Shape 3"/>
          <p:cNvSpPr/>
          <p:nvPr/>
        </p:nvSpPr>
        <p:spPr>
          <a:xfrm>
            <a:off x="864037" y="3224570"/>
            <a:ext cx="3898821" cy="897493"/>
          </a:xfrm>
          <a:prstGeom prst="roundRect">
            <a:avLst>
              <a:gd name="adj" fmla="val 41263"/>
            </a:avLst>
          </a:prstGeom>
          <a:solidFill>
            <a:srgbClr val="0A081B">
              <a:alpha val="75000"/>
            </a:srgbClr>
          </a:solidFill>
          <a:ln w="30480">
            <a:solidFill>
              <a:srgbClr val="29DDDA"/>
            </a:solidFill>
            <a:prstDash val="solid"/>
          </a:ln>
        </p:spPr>
      </p:sp>
      <p:sp>
        <p:nvSpPr>
          <p:cNvPr id="6" name="Text 4"/>
          <p:cNvSpPr/>
          <p:nvPr/>
        </p:nvSpPr>
        <p:spPr>
          <a:xfrm>
            <a:off x="1141333" y="3501866"/>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Project  Objective</a:t>
            </a:r>
            <a:endParaRPr lang="en-US" sz="2150" dirty="0"/>
          </a:p>
        </p:txBody>
      </p:sp>
      <p:sp>
        <p:nvSpPr>
          <p:cNvPr id="7" name="Shape 5"/>
          <p:cNvSpPr/>
          <p:nvPr/>
        </p:nvSpPr>
        <p:spPr>
          <a:xfrm>
            <a:off x="864037" y="4368879"/>
            <a:ext cx="3898821" cy="897493"/>
          </a:xfrm>
          <a:prstGeom prst="roundRect">
            <a:avLst>
              <a:gd name="adj" fmla="val 41263"/>
            </a:avLst>
          </a:prstGeom>
          <a:solidFill>
            <a:srgbClr val="0A081B">
              <a:alpha val="75000"/>
            </a:srgbClr>
          </a:solidFill>
          <a:ln w="30480">
            <a:solidFill>
              <a:srgbClr val="37A7E7"/>
            </a:solidFill>
            <a:prstDash val="solid"/>
          </a:ln>
        </p:spPr>
      </p:sp>
      <p:sp>
        <p:nvSpPr>
          <p:cNvPr id="8" name="Text 6"/>
          <p:cNvSpPr/>
          <p:nvPr/>
        </p:nvSpPr>
        <p:spPr>
          <a:xfrm>
            <a:off x="1141333" y="4646176"/>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Dataset Overview</a:t>
            </a:r>
            <a:endParaRPr lang="en-US" sz="2150" dirty="0"/>
          </a:p>
        </p:txBody>
      </p:sp>
      <p:sp>
        <p:nvSpPr>
          <p:cNvPr id="9" name="Shape 7"/>
          <p:cNvSpPr/>
          <p:nvPr/>
        </p:nvSpPr>
        <p:spPr>
          <a:xfrm>
            <a:off x="5372695" y="2080260"/>
            <a:ext cx="3898821" cy="949642"/>
          </a:xfrm>
          <a:prstGeom prst="roundRect">
            <a:avLst>
              <a:gd name="adj" fmla="val 38997"/>
            </a:avLst>
          </a:prstGeom>
          <a:solidFill>
            <a:srgbClr val="0A081B">
              <a:alpha val="75000"/>
            </a:srgbClr>
          </a:solidFill>
          <a:ln w="30480">
            <a:solidFill>
              <a:srgbClr val="16FFBB"/>
            </a:solidFill>
            <a:prstDash val="solid"/>
          </a:ln>
        </p:spPr>
      </p:sp>
      <p:sp>
        <p:nvSpPr>
          <p:cNvPr id="10" name="Text 8"/>
          <p:cNvSpPr/>
          <p:nvPr/>
        </p:nvSpPr>
        <p:spPr>
          <a:xfrm>
            <a:off x="5649992" y="2357557"/>
            <a:ext cx="3344228"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Data Preparation</a:t>
            </a:r>
            <a:endParaRPr lang="en-US" sz="1900" b="1" dirty="0"/>
          </a:p>
        </p:txBody>
      </p:sp>
      <p:sp>
        <p:nvSpPr>
          <p:cNvPr id="11" name="Shape 9"/>
          <p:cNvSpPr/>
          <p:nvPr/>
        </p:nvSpPr>
        <p:spPr>
          <a:xfrm>
            <a:off x="5365789" y="3307198"/>
            <a:ext cx="3898821" cy="949642"/>
          </a:xfrm>
          <a:prstGeom prst="roundRect">
            <a:avLst>
              <a:gd name="adj" fmla="val 38997"/>
            </a:avLst>
          </a:prstGeom>
          <a:solidFill>
            <a:srgbClr val="0A081B">
              <a:alpha val="75000"/>
            </a:srgbClr>
          </a:solidFill>
          <a:ln w="30480">
            <a:solidFill>
              <a:srgbClr val="29DDDA"/>
            </a:solidFill>
            <a:prstDash val="solid"/>
          </a:ln>
        </p:spPr>
      </p:sp>
      <p:sp>
        <p:nvSpPr>
          <p:cNvPr id="12" name="Text 10"/>
          <p:cNvSpPr/>
          <p:nvPr/>
        </p:nvSpPr>
        <p:spPr>
          <a:xfrm>
            <a:off x="5649992" y="3554016"/>
            <a:ext cx="3344228"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Regression Models</a:t>
            </a:r>
            <a:endParaRPr lang="en-US" sz="1900" b="1" dirty="0"/>
          </a:p>
        </p:txBody>
      </p:sp>
      <p:sp>
        <p:nvSpPr>
          <p:cNvPr id="13" name="Shape 11"/>
          <p:cNvSpPr/>
          <p:nvPr/>
        </p:nvSpPr>
        <p:spPr>
          <a:xfrm>
            <a:off x="5372695" y="4473178"/>
            <a:ext cx="3898821" cy="949642"/>
          </a:xfrm>
          <a:prstGeom prst="roundRect">
            <a:avLst>
              <a:gd name="adj" fmla="val 38997"/>
            </a:avLst>
          </a:prstGeom>
          <a:solidFill>
            <a:srgbClr val="0A081B">
              <a:alpha val="75000"/>
            </a:srgbClr>
          </a:solidFill>
          <a:ln w="30480">
            <a:solidFill>
              <a:srgbClr val="37A7E7"/>
            </a:solidFill>
            <a:prstDash val="solid"/>
          </a:ln>
        </p:spPr>
      </p:sp>
      <p:sp>
        <p:nvSpPr>
          <p:cNvPr id="14" name="Text 12"/>
          <p:cNvSpPr/>
          <p:nvPr/>
        </p:nvSpPr>
        <p:spPr>
          <a:xfrm>
            <a:off x="5649992" y="4750475"/>
            <a:ext cx="3344228"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Classification Models</a:t>
            </a:r>
            <a:endParaRPr lang="en-US" sz="1900" b="1" dirty="0"/>
          </a:p>
        </p:txBody>
      </p:sp>
      <p:sp>
        <p:nvSpPr>
          <p:cNvPr id="15" name="Shape 13"/>
          <p:cNvSpPr/>
          <p:nvPr/>
        </p:nvSpPr>
        <p:spPr>
          <a:xfrm>
            <a:off x="9881354" y="2080260"/>
            <a:ext cx="3898821" cy="949642"/>
          </a:xfrm>
          <a:prstGeom prst="roundRect">
            <a:avLst>
              <a:gd name="adj" fmla="val 38997"/>
            </a:avLst>
          </a:prstGeom>
          <a:solidFill>
            <a:srgbClr val="0A081B">
              <a:alpha val="75000"/>
            </a:srgbClr>
          </a:solidFill>
          <a:ln w="30480">
            <a:solidFill>
              <a:srgbClr val="16FFBB"/>
            </a:solidFill>
            <a:prstDash val="solid"/>
          </a:ln>
        </p:spPr>
      </p:sp>
      <p:sp>
        <p:nvSpPr>
          <p:cNvPr id="16" name="Text 14"/>
          <p:cNvSpPr/>
          <p:nvPr/>
        </p:nvSpPr>
        <p:spPr>
          <a:xfrm>
            <a:off x="10158651" y="2357557"/>
            <a:ext cx="3344228"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Model Evaluation</a:t>
            </a:r>
            <a:endParaRPr lang="en-US" sz="1900" b="1" dirty="0"/>
          </a:p>
        </p:txBody>
      </p:sp>
      <p:sp>
        <p:nvSpPr>
          <p:cNvPr id="17" name="Shape 15"/>
          <p:cNvSpPr/>
          <p:nvPr/>
        </p:nvSpPr>
        <p:spPr>
          <a:xfrm>
            <a:off x="9881354" y="3276719"/>
            <a:ext cx="3898821" cy="949642"/>
          </a:xfrm>
          <a:prstGeom prst="roundRect">
            <a:avLst>
              <a:gd name="adj" fmla="val 38997"/>
            </a:avLst>
          </a:prstGeom>
          <a:solidFill>
            <a:srgbClr val="0A081B">
              <a:alpha val="75000"/>
            </a:srgbClr>
          </a:solidFill>
          <a:ln w="30480">
            <a:solidFill>
              <a:srgbClr val="29DDDA"/>
            </a:solidFill>
            <a:prstDash val="solid"/>
          </a:ln>
        </p:spPr>
      </p:sp>
      <p:sp>
        <p:nvSpPr>
          <p:cNvPr id="18" name="Text 16"/>
          <p:cNvSpPr/>
          <p:nvPr/>
        </p:nvSpPr>
        <p:spPr>
          <a:xfrm>
            <a:off x="10158651" y="3554016"/>
            <a:ext cx="3344228"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Demonstration</a:t>
            </a:r>
            <a:endParaRPr lang="en-US" sz="1900" b="1" dirty="0"/>
          </a:p>
        </p:txBody>
      </p:sp>
      <p:sp>
        <p:nvSpPr>
          <p:cNvPr id="19" name="Shape 17"/>
          <p:cNvSpPr/>
          <p:nvPr/>
        </p:nvSpPr>
        <p:spPr>
          <a:xfrm>
            <a:off x="9881354" y="4473178"/>
            <a:ext cx="3898821" cy="949642"/>
          </a:xfrm>
          <a:prstGeom prst="roundRect">
            <a:avLst>
              <a:gd name="adj" fmla="val 38997"/>
            </a:avLst>
          </a:prstGeom>
          <a:solidFill>
            <a:srgbClr val="0A081B">
              <a:alpha val="75000"/>
            </a:srgbClr>
          </a:solidFill>
          <a:ln w="30480">
            <a:solidFill>
              <a:srgbClr val="37A7E7"/>
            </a:solidFill>
            <a:prstDash val="solid"/>
          </a:ln>
        </p:spPr>
      </p:sp>
      <p:sp>
        <p:nvSpPr>
          <p:cNvPr id="20" name="Text 18"/>
          <p:cNvSpPr/>
          <p:nvPr/>
        </p:nvSpPr>
        <p:spPr>
          <a:xfrm>
            <a:off x="10158651" y="4750475"/>
            <a:ext cx="3344228"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Key Insights</a:t>
            </a:r>
            <a:endParaRPr lang="en-US" sz="1900" b="1" dirty="0"/>
          </a:p>
        </p:txBody>
      </p:sp>
      <p:sp>
        <p:nvSpPr>
          <p:cNvPr id="21" name="Shape 19"/>
          <p:cNvSpPr/>
          <p:nvPr/>
        </p:nvSpPr>
        <p:spPr>
          <a:xfrm>
            <a:off x="864037" y="6255782"/>
            <a:ext cx="3900130" cy="897493"/>
          </a:xfrm>
          <a:prstGeom prst="roundRect">
            <a:avLst>
              <a:gd name="adj" fmla="val 41263"/>
            </a:avLst>
          </a:prstGeom>
          <a:solidFill>
            <a:srgbClr val="0A081B">
              <a:alpha val="75000"/>
            </a:srgbClr>
          </a:solidFill>
          <a:ln w="30480">
            <a:solidFill>
              <a:srgbClr val="16FFBB"/>
            </a:solidFill>
            <a:prstDash val="solid"/>
          </a:ln>
        </p:spPr>
      </p:sp>
      <p:sp>
        <p:nvSpPr>
          <p:cNvPr id="22" name="Text 20"/>
          <p:cNvSpPr/>
          <p:nvPr/>
        </p:nvSpPr>
        <p:spPr>
          <a:xfrm>
            <a:off x="1442442" y="6533078"/>
            <a:ext cx="2743200" cy="342900"/>
          </a:xfrm>
          <a:prstGeom prst="rect">
            <a:avLst/>
          </a:prstGeom>
          <a:noFill/>
          <a:ln/>
        </p:spPr>
        <p:txBody>
          <a:bodyPr wrap="none" lIns="0" tIns="0" rIns="0" bIns="0" rtlCol="0" anchor="t"/>
          <a:lstStyle/>
          <a:p>
            <a:pPr marL="0" indent="0" algn="ctr">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Conclusion</a:t>
            </a:r>
            <a:endParaRPr lang="en-US" sz="2150" b="1" dirty="0"/>
          </a:p>
        </p:txBody>
      </p:sp>
      <p:sp>
        <p:nvSpPr>
          <p:cNvPr id="23" name="Shape 21"/>
          <p:cNvSpPr/>
          <p:nvPr/>
        </p:nvSpPr>
        <p:spPr>
          <a:xfrm>
            <a:off x="5374005" y="6255782"/>
            <a:ext cx="3898821" cy="949642"/>
          </a:xfrm>
          <a:prstGeom prst="roundRect">
            <a:avLst>
              <a:gd name="adj" fmla="val 38997"/>
            </a:avLst>
          </a:prstGeom>
          <a:solidFill>
            <a:srgbClr val="0A081B">
              <a:alpha val="75000"/>
            </a:srgbClr>
          </a:solidFill>
          <a:ln w="30480">
            <a:solidFill>
              <a:srgbClr val="16FFBB"/>
            </a:solidFill>
            <a:prstDash val="solid"/>
          </a:ln>
        </p:spPr>
      </p:sp>
      <p:sp>
        <p:nvSpPr>
          <p:cNvPr id="24" name="Text 22"/>
          <p:cNvSpPr/>
          <p:nvPr/>
        </p:nvSpPr>
        <p:spPr>
          <a:xfrm>
            <a:off x="5651302" y="6533078"/>
            <a:ext cx="3344228"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Question &amp; Answer </a:t>
            </a:r>
            <a:endParaRPr lang="en-US" sz="1900" b="1" dirty="0"/>
          </a:p>
        </p:txBody>
      </p:sp>
      <p:sp>
        <p:nvSpPr>
          <p:cNvPr id="25" name="Shape 23"/>
          <p:cNvSpPr/>
          <p:nvPr/>
        </p:nvSpPr>
        <p:spPr>
          <a:xfrm>
            <a:off x="9882664" y="6255782"/>
            <a:ext cx="3898821" cy="949642"/>
          </a:xfrm>
          <a:prstGeom prst="roundRect">
            <a:avLst>
              <a:gd name="adj" fmla="val 38997"/>
            </a:avLst>
          </a:prstGeom>
          <a:solidFill>
            <a:srgbClr val="0A081B">
              <a:alpha val="75000"/>
            </a:srgbClr>
          </a:solidFill>
          <a:ln w="30480">
            <a:solidFill>
              <a:srgbClr val="16FFBB"/>
            </a:solidFill>
            <a:prstDash val="solid"/>
          </a:ln>
        </p:spPr>
      </p:sp>
      <p:sp>
        <p:nvSpPr>
          <p:cNvPr id="26" name="Text 24"/>
          <p:cNvSpPr/>
          <p:nvPr/>
        </p:nvSpPr>
        <p:spPr>
          <a:xfrm>
            <a:off x="10159960" y="6533078"/>
            <a:ext cx="3344228" cy="395049"/>
          </a:xfrm>
          <a:prstGeom prst="rect">
            <a:avLst/>
          </a:prstGeom>
          <a:noFill/>
          <a:ln/>
        </p:spPr>
        <p:txBody>
          <a:bodyPr wrap="none" lIns="0" tIns="0" rIns="0" bIns="0" rtlCol="0" anchor="t"/>
          <a:lstStyle/>
          <a:p>
            <a:pPr marL="0" indent="0" algn="l">
              <a:lnSpc>
                <a:spcPts val="3100"/>
              </a:lnSpc>
              <a:buNone/>
            </a:pPr>
            <a:r>
              <a:rPr lang="en-US" sz="1900" b="1" dirty="0">
                <a:solidFill>
                  <a:srgbClr val="E0E4E6"/>
                </a:solidFill>
                <a:latin typeface="Barlow" pitchFamily="34" charset="0"/>
                <a:ea typeface="Barlow" pitchFamily="34" charset="-122"/>
                <a:cs typeface="Barlow" pitchFamily="34" charset="-120"/>
              </a:rPr>
              <a:t>Thank you.</a:t>
            </a:r>
            <a:endParaRPr lang="en-US" sz="19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8774" y="525423"/>
            <a:ext cx="6426875" cy="530662"/>
          </a:xfrm>
          <a:prstGeom prst="rect">
            <a:avLst/>
          </a:prstGeom>
          <a:noFill/>
          <a:ln/>
        </p:spPr>
        <p:txBody>
          <a:bodyPr wrap="none" lIns="0" tIns="0" rIns="0" bIns="0" rtlCol="0" anchor="t"/>
          <a:lstStyle/>
          <a:p>
            <a:pPr marL="0" indent="0" algn="l">
              <a:lnSpc>
                <a:spcPts val="4150"/>
              </a:lnSpc>
              <a:buNone/>
            </a:pPr>
            <a:r>
              <a:rPr lang="en-US" sz="3300" b="1" dirty="0">
                <a:solidFill>
                  <a:srgbClr val="F0FCFF"/>
                </a:solidFill>
                <a:latin typeface="Spline Sans Bold" pitchFamily="34" charset="0"/>
                <a:ea typeface="Spline Sans Bold" pitchFamily="34" charset="-122"/>
                <a:cs typeface="Spline Sans Bold" pitchFamily="34" charset="-120"/>
              </a:rPr>
              <a:t>Hook Story - Real-life Classroom</a:t>
            </a:r>
            <a:endParaRPr lang="en-US" sz="3300" dirty="0"/>
          </a:p>
        </p:txBody>
      </p:sp>
      <p:sp>
        <p:nvSpPr>
          <p:cNvPr id="3" name="Text 1"/>
          <p:cNvSpPr/>
          <p:nvPr/>
        </p:nvSpPr>
        <p:spPr>
          <a:xfrm>
            <a:off x="579564" y="1307187"/>
            <a:ext cx="6413421" cy="917258"/>
          </a:xfrm>
          <a:prstGeom prst="rect">
            <a:avLst/>
          </a:prstGeom>
          <a:noFill/>
          <a:ln/>
        </p:spPr>
        <p:txBody>
          <a:bodyPr wrap="square" lIns="0" tIns="0" rIns="0" bIns="0" rtlCol="0" anchor="t"/>
          <a:lstStyle/>
          <a:p>
            <a:pPr marL="0" indent="0" algn="l">
              <a:lnSpc>
                <a:spcPts val="2400"/>
              </a:lnSpc>
              <a:buNone/>
            </a:pPr>
            <a:r>
              <a:rPr lang="en-US" sz="1500" dirty="0">
                <a:solidFill>
                  <a:srgbClr val="E0E4E6"/>
                </a:solidFill>
                <a:latin typeface="Barlow" pitchFamily="34" charset="0"/>
                <a:ea typeface="Barlow" pitchFamily="34" charset="-122"/>
                <a:cs typeface="Barlow" pitchFamily="34" charset="-120"/>
              </a:rPr>
              <a:t>“Imagine a classroom full of students preparing for their exams. Some students are confident, some are nervous, and some quietly struggle in the background.</a:t>
            </a:r>
            <a:endParaRPr lang="en-US" sz="1500" dirty="0"/>
          </a:p>
        </p:txBody>
      </p:sp>
      <p:sp>
        <p:nvSpPr>
          <p:cNvPr id="4" name="Text 2"/>
          <p:cNvSpPr/>
          <p:nvPr/>
        </p:nvSpPr>
        <p:spPr>
          <a:xfrm>
            <a:off x="579563" y="2475547"/>
            <a:ext cx="6413421" cy="1223010"/>
          </a:xfrm>
          <a:prstGeom prst="rect">
            <a:avLst/>
          </a:prstGeom>
          <a:noFill/>
          <a:ln/>
        </p:spPr>
        <p:txBody>
          <a:bodyPr wrap="square" lIns="0" tIns="0" rIns="0" bIns="0" rtlCol="0" anchor="t"/>
          <a:lstStyle/>
          <a:p>
            <a:pPr marL="0" indent="0" algn="l">
              <a:lnSpc>
                <a:spcPts val="2400"/>
              </a:lnSpc>
              <a:buNone/>
            </a:pPr>
            <a:r>
              <a:rPr lang="en-US" sz="1500" dirty="0">
                <a:solidFill>
                  <a:srgbClr val="E0E4E6"/>
                </a:solidFill>
                <a:latin typeface="Barlow" pitchFamily="34" charset="0"/>
                <a:ea typeface="Barlow" pitchFamily="34" charset="-122"/>
                <a:cs typeface="Barlow" pitchFamily="34" charset="-120"/>
              </a:rPr>
              <a:t>Now, as teachers, parents, or even friends, we see them studying… But we don’t always know who is going to succeed and who might fall behind.And often, we only realise after the results come out—when it’s already too late to offer help.</a:t>
            </a:r>
            <a:endParaRPr lang="en-US" sz="1500" dirty="0"/>
          </a:p>
        </p:txBody>
      </p:sp>
      <p:sp>
        <p:nvSpPr>
          <p:cNvPr id="5" name="Text 3"/>
          <p:cNvSpPr/>
          <p:nvPr/>
        </p:nvSpPr>
        <p:spPr>
          <a:xfrm>
            <a:off x="579562" y="3934598"/>
            <a:ext cx="6413421" cy="1528763"/>
          </a:xfrm>
          <a:prstGeom prst="rect">
            <a:avLst/>
          </a:prstGeom>
          <a:noFill/>
          <a:ln/>
        </p:spPr>
        <p:txBody>
          <a:bodyPr wrap="square" lIns="0" tIns="0" rIns="0" bIns="0" rtlCol="0" anchor="t"/>
          <a:lstStyle/>
          <a:p>
            <a:pPr>
              <a:lnSpc>
                <a:spcPts val="2400"/>
              </a:lnSpc>
            </a:pPr>
            <a:r>
              <a:rPr lang="en-US" sz="1500" dirty="0">
                <a:solidFill>
                  <a:srgbClr val="E0E4E6"/>
                </a:solidFill>
                <a:latin typeface="Barlow" pitchFamily="34" charset="0"/>
                <a:ea typeface="Barlow" pitchFamily="34" charset="-122"/>
                <a:cs typeface="Barlow" pitchFamily="34" charset="-120"/>
              </a:rPr>
              <a:t>But what if there was a way to see this in advance?What if we could predict student performance </a:t>
            </a:r>
            <a:r>
              <a:rPr lang="en-US" sz="1500" i="1" dirty="0">
                <a:solidFill>
                  <a:srgbClr val="E0E4E6"/>
                </a:solidFill>
                <a:latin typeface="Barlow" pitchFamily="34" charset="0"/>
                <a:ea typeface="Barlow" pitchFamily="34" charset="-122"/>
                <a:cs typeface="Barlow" pitchFamily="34" charset="-120"/>
              </a:rPr>
              <a:t>before</a:t>
            </a:r>
            <a:r>
              <a:rPr lang="en-US" sz="1500" dirty="0">
                <a:solidFill>
                  <a:srgbClr val="E0E4E6"/>
                </a:solidFill>
                <a:latin typeface="Barlow" pitchFamily="34" charset="0"/>
                <a:ea typeface="Barlow" pitchFamily="34" charset="-122"/>
                <a:cs typeface="Barlow" pitchFamily="34" charset="-120"/>
              </a:rPr>
              <a:t> the exams and identify who needs extra support? That way, teachers could guide the right students, parents could provide more encouragement, and schools could allocate resources where they’re truly needed.</a:t>
            </a:r>
            <a:endParaRPr lang="en-US" sz="1500" dirty="0"/>
          </a:p>
        </p:txBody>
      </p:sp>
      <p:sp>
        <p:nvSpPr>
          <p:cNvPr id="6" name="Text 4"/>
          <p:cNvSpPr/>
          <p:nvPr/>
        </p:nvSpPr>
        <p:spPr>
          <a:xfrm>
            <a:off x="579564" y="5699402"/>
            <a:ext cx="6413421" cy="1223010"/>
          </a:xfrm>
          <a:prstGeom prst="rect">
            <a:avLst/>
          </a:prstGeom>
          <a:noFill/>
          <a:ln/>
        </p:spPr>
        <p:txBody>
          <a:bodyPr wrap="square" lIns="0" tIns="0" rIns="0" bIns="0" rtlCol="0" anchor="t"/>
          <a:lstStyle/>
          <a:p>
            <a:pPr marL="0" indent="0" algn="l">
              <a:lnSpc>
                <a:spcPts val="2400"/>
              </a:lnSpc>
              <a:buNone/>
            </a:pPr>
            <a:r>
              <a:rPr lang="en-US" sz="1500" dirty="0">
                <a:solidFill>
                  <a:srgbClr val="E0E4E6"/>
                </a:solidFill>
                <a:latin typeface="Barlow" pitchFamily="34" charset="0"/>
                <a:ea typeface="Barlow" pitchFamily="34" charset="-122"/>
                <a:cs typeface="Barlow" pitchFamily="34" charset="-120"/>
              </a:rPr>
              <a:t>That’s exactly the idea behind my project. Using predictive modelling and machine learning, I set out to forecast student performance, not just to predict numbers, but to actually help in making education more personalised and effective.”</a:t>
            </a:r>
            <a:endParaRPr lang="en-US" sz="1500" dirty="0"/>
          </a:p>
        </p:txBody>
      </p:sp>
      <p:pic>
        <p:nvPicPr>
          <p:cNvPr id="7" name="Image 0" descr="preencoded.png"/>
          <p:cNvPicPr>
            <a:picLocks noChangeAspect="1"/>
          </p:cNvPicPr>
          <p:nvPr/>
        </p:nvPicPr>
        <p:blipFill>
          <a:blip r:embed="rId3"/>
          <a:stretch>
            <a:fillRect/>
          </a:stretch>
        </p:blipFill>
        <p:spPr>
          <a:xfrm>
            <a:off x="7555826" y="0"/>
            <a:ext cx="7074574"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1290518"/>
            <a:ext cx="12393335"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Project Objective: Illuminating Student Potential</a:t>
            </a:r>
            <a:endParaRPr lang="en-US" sz="4300" dirty="0"/>
          </a:p>
        </p:txBody>
      </p:sp>
      <p:sp>
        <p:nvSpPr>
          <p:cNvPr id="3" name="Shape 1"/>
          <p:cNvSpPr/>
          <p:nvPr/>
        </p:nvSpPr>
        <p:spPr>
          <a:xfrm>
            <a:off x="864037" y="2840355"/>
            <a:ext cx="4136231" cy="4098727"/>
          </a:xfrm>
          <a:prstGeom prst="roundRect">
            <a:avLst>
              <a:gd name="adj" fmla="val 3569"/>
            </a:avLst>
          </a:prstGeom>
          <a:solidFill>
            <a:srgbClr val="0A081B">
              <a:alpha val="75000"/>
            </a:srgbClr>
          </a:solidFill>
          <a:ln/>
        </p:spPr>
      </p:sp>
      <p:sp>
        <p:nvSpPr>
          <p:cNvPr id="4" name="Shape 2"/>
          <p:cNvSpPr/>
          <p:nvPr/>
        </p:nvSpPr>
        <p:spPr>
          <a:xfrm>
            <a:off x="864037" y="2809875"/>
            <a:ext cx="4136231" cy="121920"/>
          </a:xfrm>
          <a:prstGeom prst="roundRect">
            <a:avLst>
              <a:gd name="adj" fmla="val 303750"/>
            </a:avLst>
          </a:prstGeom>
          <a:solidFill>
            <a:srgbClr val="16FFBB"/>
          </a:solidFill>
          <a:ln/>
        </p:spPr>
      </p:sp>
      <p:sp>
        <p:nvSpPr>
          <p:cNvPr id="5" name="Shape 3"/>
          <p:cNvSpPr/>
          <p:nvPr/>
        </p:nvSpPr>
        <p:spPr>
          <a:xfrm>
            <a:off x="2561868" y="2470071"/>
            <a:ext cx="740569" cy="740569"/>
          </a:xfrm>
          <a:prstGeom prst="roundRect">
            <a:avLst>
              <a:gd name="adj" fmla="val 123473"/>
            </a:avLst>
          </a:prstGeom>
          <a:solidFill>
            <a:srgbClr val="16FFBB"/>
          </a:solidFill>
          <a:ln/>
        </p:spPr>
      </p:sp>
      <p:sp>
        <p:nvSpPr>
          <p:cNvPr id="6" name="Text 4"/>
          <p:cNvSpPr/>
          <p:nvPr/>
        </p:nvSpPr>
        <p:spPr>
          <a:xfrm>
            <a:off x="2784038" y="2655213"/>
            <a:ext cx="296228" cy="370284"/>
          </a:xfrm>
          <a:prstGeom prst="rect">
            <a:avLst/>
          </a:prstGeom>
          <a:noFill/>
          <a:ln/>
        </p:spPr>
        <p:txBody>
          <a:bodyPr wrap="none" lIns="0" tIns="0" rIns="0" bIns="0" rtlCol="0" anchor="t"/>
          <a:lstStyle/>
          <a:p>
            <a:pPr marL="0" indent="0" algn="l">
              <a:lnSpc>
                <a:spcPts val="3700"/>
              </a:lnSpc>
              <a:buNone/>
            </a:pPr>
            <a:r>
              <a:rPr lang="en-US" sz="2300" b="1" dirty="0">
                <a:solidFill>
                  <a:srgbClr val="000000"/>
                </a:solidFill>
                <a:latin typeface="Spline Sans Bold" pitchFamily="34" charset="0"/>
                <a:ea typeface="Spline Sans Bold" pitchFamily="34" charset="-122"/>
                <a:cs typeface="Spline Sans Bold" pitchFamily="34" charset="-120"/>
              </a:rPr>
              <a:t>1</a:t>
            </a:r>
            <a:endParaRPr lang="en-US" sz="2300" dirty="0"/>
          </a:p>
        </p:txBody>
      </p:sp>
      <p:sp>
        <p:nvSpPr>
          <p:cNvPr id="7" name="Text 5"/>
          <p:cNvSpPr/>
          <p:nvPr/>
        </p:nvSpPr>
        <p:spPr>
          <a:xfrm>
            <a:off x="1141333" y="3457575"/>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Predict Math Scores</a:t>
            </a:r>
            <a:endParaRPr lang="en-US" sz="2150" dirty="0"/>
          </a:p>
        </p:txBody>
      </p:sp>
      <p:sp>
        <p:nvSpPr>
          <p:cNvPr id="8" name="Text 6"/>
          <p:cNvSpPr/>
          <p:nvPr/>
        </p:nvSpPr>
        <p:spPr>
          <a:xfrm>
            <a:off x="1141333" y="3948589"/>
            <a:ext cx="3581638" cy="1975247"/>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Leverage machine learning to accurately forecast individual student math scores, offering a granular view of academic standing.</a:t>
            </a:r>
            <a:endParaRPr lang="en-US" sz="1900" dirty="0"/>
          </a:p>
        </p:txBody>
      </p:sp>
      <p:sp>
        <p:nvSpPr>
          <p:cNvPr id="9" name="Shape 7"/>
          <p:cNvSpPr/>
          <p:nvPr/>
        </p:nvSpPr>
        <p:spPr>
          <a:xfrm>
            <a:off x="5247084" y="2840355"/>
            <a:ext cx="4136231" cy="4098727"/>
          </a:xfrm>
          <a:prstGeom prst="roundRect">
            <a:avLst>
              <a:gd name="adj" fmla="val 3569"/>
            </a:avLst>
          </a:prstGeom>
          <a:solidFill>
            <a:srgbClr val="0A081B">
              <a:alpha val="75000"/>
            </a:srgbClr>
          </a:solidFill>
          <a:ln/>
        </p:spPr>
      </p:sp>
      <p:sp>
        <p:nvSpPr>
          <p:cNvPr id="10" name="Shape 8"/>
          <p:cNvSpPr/>
          <p:nvPr/>
        </p:nvSpPr>
        <p:spPr>
          <a:xfrm>
            <a:off x="5247084" y="2809875"/>
            <a:ext cx="4136231" cy="121920"/>
          </a:xfrm>
          <a:prstGeom prst="roundRect">
            <a:avLst>
              <a:gd name="adj" fmla="val 303750"/>
            </a:avLst>
          </a:prstGeom>
          <a:solidFill>
            <a:srgbClr val="29DDDA"/>
          </a:solidFill>
          <a:ln/>
        </p:spPr>
      </p:sp>
      <p:sp>
        <p:nvSpPr>
          <p:cNvPr id="11" name="Shape 9"/>
          <p:cNvSpPr/>
          <p:nvPr/>
        </p:nvSpPr>
        <p:spPr>
          <a:xfrm>
            <a:off x="6944916" y="2470071"/>
            <a:ext cx="740569" cy="740569"/>
          </a:xfrm>
          <a:prstGeom prst="roundRect">
            <a:avLst>
              <a:gd name="adj" fmla="val 123473"/>
            </a:avLst>
          </a:prstGeom>
          <a:solidFill>
            <a:srgbClr val="16FFBB"/>
          </a:solidFill>
          <a:ln/>
        </p:spPr>
      </p:sp>
      <p:sp>
        <p:nvSpPr>
          <p:cNvPr id="12" name="Text 10"/>
          <p:cNvSpPr/>
          <p:nvPr/>
        </p:nvSpPr>
        <p:spPr>
          <a:xfrm>
            <a:off x="7167086" y="2655213"/>
            <a:ext cx="296228" cy="370284"/>
          </a:xfrm>
          <a:prstGeom prst="rect">
            <a:avLst/>
          </a:prstGeom>
          <a:noFill/>
          <a:ln/>
        </p:spPr>
        <p:txBody>
          <a:bodyPr wrap="none" lIns="0" tIns="0" rIns="0" bIns="0" rtlCol="0" anchor="t"/>
          <a:lstStyle/>
          <a:p>
            <a:pPr marL="0" indent="0" algn="l">
              <a:lnSpc>
                <a:spcPts val="3700"/>
              </a:lnSpc>
              <a:buNone/>
            </a:pPr>
            <a:r>
              <a:rPr lang="en-US" sz="2300" b="1" dirty="0">
                <a:solidFill>
                  <a:srgbClr val="000000"/>
                </a:solidFill>
                <a:latin typeface="Spline Sans Bold" pitchFamily="34" charset="0"/>
                <a:ea typeface="Spline Sans Bold" pitchFamily="34" charset="-122"/>
                <a:cs typeface="Spline Sans Bold" pitchFamily="34" charset="-120"/>
              </a:rPr>
              <a:t>2</a:t>
            </a:r>
            <a:endParaRPr lang="en-US" sz="2300" dirty="0"/>
          </a:p>
        </p:txBody>
      </p:sp>
      <p:sp>
        <p:nvSpPr>
          <p:cNvPr id="13" name="Text 11"/>
          <p:cNvSpPr/>
          <p:nvPr/>
        </p:nvSpPr>
        <p:spPr>
          <a:xfrm>
            <a:off x="5524381" y="3457575"/>
            <a:ext cx="3581638" cy="685800"/>
          </a:xfrm>
          <a:prstGeom prst="rect">
            <a:avLst/>
          </a:prstGeom>
          <a:noFill/>
          <a:ln/>
        </p:spPr>
        <p:txBody>
          <a:bodyPr wrap="squar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Identify Key Performance Factors</a:t>
            </a:r>
            <a:endParaRPr lang="en-US" sz="2150" dirty="0"/>
          </a:p>
        </p:txBody>
      </p:sp>
      <p:sp>
        <p:nvSpPr>
          <p:cNvPr id="14" name="Text 12"/>
          <p:cNvSpPr/>
          <p:nvPr/>
        </p:nvSpPr>
        <p:spPr>
          <a:xfrm>
            <a:off x="5524381" y="4291489"/>
            <a:ext cx="3581638" cy="2370296"/>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Uncover the most influential variables affecting student academic performance, moving beyond surface-level observations to actionable insights.</a:t>
            </a:r>
            <a:endParaRPr lang="en-US" sz="1900" dirty="0"/>
          </a:p>
        </p:txBody>
      </p:sp>
      <p:sp>
        <p:nvSpPr>
          <p:cNvPr id="15" name="Shape 13"/>
          <p:cNvSpPr/>
          <p:nvPr/>
        </p:nvSpPr>
        <p:spPr>
          <a:xfrm>
            <a:off x="9630132" y="2840355"/>
            <a:ext cx="4136231" cy="4098727"/>
          </a:xfrm>
          <a:prstGeom prst="roundRect">
            <a:avLst>
              <a:gd name="adj" fmla="val 3569"/>
            </a:avLst>
          </a:prstGeom>
          <a:solidFill>
            <a:srgbClr val="0A081B">
              <a:alpha val="75000"/>
            </a:srgbClr>
          </a:solidFill>
          <a:ln/>
        </p:spPr>
      </p:sp>
      <p:sp>
        <p:nvSpPr>
          <p:cNvPr id="16" name="Shape 14"/>
          <p:cNvSpPr/>
          <p:nvPr/>
        </p:nvSpPr>
        <p:spPr>
          <a:xfrm>
            <a:off x="9630132" y="2809875"/>
            <a:ext cx="4136231" cy="121920"/>
          </a:xfrm>
          <a:prstGeom prst="roundRect">
            <a:avLst>
              <a:gd name="adj" fmla="val 303750"/>
            </a:avLst>
          </a:prstGeom>
          <a:solidFill>
            <a:srgbClr val="37A7E7"/>
          </a:solidFill>
          <a:ln/>
        </p:spPr>
      </p:sp>
      <p:sp>
        <p:nvSpPr>
          <p:cNvPr id="17" name="Shape 15"/>
          <p:cNvSpPr/>
          <p:nvPr/>
        </p:nvSpPr>
        <p:spPr>
          <a:xfrm>
            <a:off x="11327963" y="2470071"/>
            <a:ext cx="740569" cy="740569"/>
          </a:xfrm>
          <a:prstGeom prst="roundRect">
            <a:avLst>
              <a:gd name="adj" fmla="val 123473"/>
            </a:avLst>
          </a:prstGeom>
          <a:solidFill>
            <a:srgbClr val="16FFBB"/>
          </a:solidFill>
          <a:ln/>
        </p:spPr>
      </p:sp>
      <p:sp>
        <p:nvSpPr>
          <p:cNvPr id="18" name="Text 16"/>
          <p:cNvSpPr/>
          <p:nvPr/>
        </p:nvSpPr>
        <p:spPr>
          <a:xfrm>
            <a:off x="11550134" y="2655213"/>
            <a:ext cx="296228" cy="370284"/>
          </a:xfrm>
          <a:prstGeom prst="rect">
            <a:avLst/>
          </a:prstGeom>
          <a:noFill/>
          <a:ln/>
        </p:spPr>
        <p:txBody>
          <a:bodyPr wrap="none" lIns="0" tIns="0" rIns="0" bIns="0" rtlCol="0" anchor="t"/>
          <a:lstStyle/>
          <a:p>
            <a:pPr marL="0" indent="0" algn="l">
              <a:lnSpc>
                <a:spcPts val="3700"/>
              </a:lnSpc>
              <a:buNone/>
            </a:pPr>
            <a:r>
              <a:rPr lang="en-US" sz="2300" b="1" dirty="0">
                <a:solidFill>
                  <a:srgbClr val="000000"/>
                </a:solidFill>
                <a:latin typeface="Spline Sans Bold" pitchFamily="34" charset="0"/>
                <a:ea typeface="Spline Sans Bold" pitchFamily="34" charset="-122"/>
                <a:cs typeface="Spline Sans Bold" pitchFamily="34" charset="-120"/>
              </a:rPr>
              <a:t>3</a:t>
            </a:r>
            <a:endParaRPr lang="en-US" sz="2300" dirty="0"/>
          </a:p>
        </p:txBody>
      </p:sp>
      <p:sp>
        <p:nvSpPr>
          <p:cNvPr id="19" name="Text 17"/>
          <p:cNvSpPr/>
          <p:nvPr/>
        </p:nvSpPr>
        <p:spPr>
          <a:xfrm>
            <a:off x="9907429" y="3457575"/>
            <a:ext cx="3581638" cy="685800"/>
          </a:xfrm>
          <a:prstGeom prst="rect">
            <a:avLst/>
          </a:prstGeom>
          <a:noFill/>
          <a:ln/>
        </p:spPr>
        <p:txBody>
          <a:bodyPr wrap="squar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Compare Predictive Approaches</a:t>
            </a:r>
            <a:endParaRPr lang="en-US" sz="2150" dirty="0"/>
          </a:p>
        </p:txBody>
      </p:sp>
      <p:sp>
        <p:nvSpPr>
          <p:cNvPr id="20" name="Text 18"/>
          <p:cNvSpPr/>
          <p:nvPr/>
        </p:nvSpPr>
        <p:spPr>
          <a:xfrm>
            <a:off x="9907429" y="4291489"/>
            <a:ext cx="3581638" cy="2370296"/>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Evaluate and contrast the effectiveness of both regression and classification machine learning models to determine optimal predictive strategies for diverse analytical needs.</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79621" y="612577"/>
            <a:ext cx="11436429" cy="618768"/>
          </a:xfrm>
          <a:prstGeom prst="rect">
            <a:avLst/>
          </a:prstGeom>
          <a:noFill/>
          <a:ln/>
        </p:spPr>
        <p:txBody>
          <a:bodyPr wrap="none" lIns="0" tIns="0" rIns="0" bIns="0" rtlCol="0" anchor="t"/>
          <a:lstStyle/>
          <a:p>
            <a:pPr marL="0" indent="0" algn="l">
              <a:lnSpc>
                <a:spcPts val="4850"/>
              </a:lnSpc>
              <a:buNone/>
            </a:pPr>
            <a:r>
              <a:rPr lang="en-US" sz="3850" b="1" dirty="0">
                <a:solidFill>
                  <a:srgbClr val="F0FCFF"/>
                </a:solidFill>
                <a:latin typeface="Spline Sans Bold" pitchFamily="34" charset="0"/>
                <a:ea typeface="Spline Sans Bold" pitchFamily="34" charset="-122"/>
                <a:cs typeface="Spline Sans Bold" pitchFamily="34" charset="-120"/>
              </a:rPr>
              <a:t>Dataset Overview: The Foundation of Our Insights</a:t>
            </a:r>
            <a:endParaRPr lang="en-US" sz="3850" dirty="0"/>
          </a:p>
        </p:txBody>
      </p:sp>
      <p:pic>
        <p:nvPicPr>
          <p:cNvPr id="3" name="Image 0" descr="preencoded.png"/>
          <p:cNvPicPr>
            <a:picLocks noChangeAspect="1"/>
          </p:cNvPicPr>
          <p:nvPr/>
        </p:nvPicPr>
        <p:blipFill>
          <a:blip r:embed="rId3"/>
          <a:stretch>
            <a:fillRect/>
          </a:stretch>
        </p:blipFill>
        <p:spPr>
          <a:xfrm>
            <a:off x="779621" y="1815941"/>
            <a:ext cx="6263878" cy="6263878"/>
          </a:xfrm>
          <a:prstGeom prst="rect">
            <a:avLst/>
          </a:prstGeom>
        </p:spPr>
      </p:pic>
      <p:sp>
        <p:nvSpPr>
          <p:cNvPr id="4" name="Text 1"/>
          <p:cNvSpPr/>
          <p:nvPr/>
        </p:nvSpPr>
        <p:spPr>
          <a:xfrm>
            <a:off x="7594521" y="1765816"/>
            <a:ext cx="6263878" cy="1425416"/>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0E4E6"/>
                </a:solidFill>
                <a:latin typeface="Barlow" pitchFamily="34" charset="0"/>
                <a:ea typeface="Barlow" pitchFamily="34" charset="-122"/>
                <a:cs typeface="Barlow" pitchFamily="34" charset="-120"/>
              </a:rPr>
              <a:t>Features:</a:t>
            </a:r>
            <a:r>
              <a:rPr lang="en-US" sz="1750" dirty="0">
                <a:solidFill>
                  <a:srgbClr val="E0E4E6"/>
                </a:solidFill>
                <a:latin typeface="Barlow" pitchFamily="34" charset="0"/>
                <a:ea typeface="Barlow" pitchFamily="34" charset="-122"/>
                <a:cs typeface="Barlow" pitchFamily="34" charset="-120"/>
              </a:rPr>
              <a:t> A rich collection of demographic information, detailed study habits, and various school-related factors provide a holistic view of each student's environment and approach to learning.</a:t>
            </a:r>
            <a:endParaRPr lang="en-US" sz="1750" dirty="0"/>
          </a:p>
        </p:txBody>
      </p:sp>
      <p:sp>
        <p:nvSpPr>
          <p:cNvPr id="5" name="Text 2"/>
          <p:cNvSpPr/>
          <p:nvPr/>
        </p:nvSpPr>
        <p:spPr>
          <a:xfrm>
            <a:off x="7594521" y="3269099"/>
            <a:ext cx="6263878" cy="1069062"/>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0E4E6"/>
                </a:solidFill>
                <a:latin typeface="Barlow" pitchFamily="34" charset="0"/>
                <a:ea typeface="Barlow" pitchFamily="34" charset="-122"/>
                <a:cs typeface="Barlow" pitchFamily="34" charset="-120"/>
              </a:rPr>
              <a:t>Target Variable:</a:t>
            </a:r>
            <a:r>
              <a:rPr lang="en-US" sz="1750" dirty="0">
                <a:solidFill>
                  <a:srgbClr val="E0E4E6"/>
                </a:solidFill>
                <a:latin typeface="Barlow" pitchFamily="34" charset="0"/>
                <a:ea typeface="Barlow" pitchFamily="34" charset="-122"/>
                <a:cs typeface="Barlow" pitchFamily="34" charset="-120"/>
              </a:rPr>
              <a:t> The core of our prediction lies in the 'Math Score', providing a clear, quantifiable measure of academic achievement.</a:t>
            </a:r>
            <a:endParaRPr lang="en-US" sz="1750" dirty="0"/>
          </a:p>
        </p:txBody>
      </p:sp>
      <p:sp>
        <p:nvSpPr>
          <p:cNvPr id="6" name="Text 3"/>
          <p:cNvSpPr/>
          <p:nvPr/>
        </p:nvSpPr>
        <p:spPr>
          <a:xfrm>
            <a:off x="7594521" y="4416028"/>
            <a:ext cx="6263878" cy="1069062"/>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0E4E6"/>
                </a:solidFill>
                <a:latin typeface="Barlow" pitchFamily="34" charset="0"/>
                <a:ea typeface="Barlow" pitchFamily="34" charset="-122"/>
                <a:cs typeface="Barlow" pitchFamily="34" charset="-120"/>
              </a:rPr>
              <a:t>Size:</a:t>
            </a:r>
            <a:r>
              <a:rPr lang="en-US" sz="1750" dirty="0">
                <a:solidFill>
                  <a:srgbClr val="E0E4E6"/>
                </a:solidFill>
                <a:latin typeface="Barlow" pitchFamily="34" charset="0"/>
                <a:ea typeface="Barlow" pitchFamily="34" charset="-122"/>
                <a:cs typeface="Barlow" pitchFamily="34" charset="-120"/>
              </a:rPr>
              <a:t> Our dataset comprises 1000 rows and 20 columns, offering a robust foundation for in-depth analysis and model training.</a:t>
            </a:r>
            <a:endParaRPr lang="en-US" sz="1750" dirty="0"/>
          </a:p>
        </p:txBody>
      </p:sp>
      <p:sp>
        <p:nvSpPr>
          <p:cNvPr id="7" name="Text 4"/>
          <p:cNvSpPr/>
          <p:nvPr/>
        </p:nvSpPr>
        <p:spPr>
          <a:xfrm>
            <a:off x="7594521" y="5562957"/>
            <a:ext cx="6263878" cy="1069062"/>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E0E4E6"/>
                </a:solidFill>
                <a:latin typeface="Barlow" pitchFamily="34" charset="0"/>
                <a:ea typeface="Barlow" pitchFamily="34" charset="-122"/>
                <a:cs typeface="Barlow" pitchFamily="34" charset="-120"/>
              </a:rPr>
              <a:t>Preparation:</a:t>
            </a:r>
            <a:r>
              <a:rPr lang="en-US" sz="1750" dirty="0">
                <a:solidFill>
                  <a:srgbClr val="E0E4E6"/>
                </a:solidFill>
                <a:latin typeface="Barlow" pitchFamily="34" charset="0"/>
                <a:ea typeface="Barlow" pitchFamily="34" charset="-122"/>
                <a:cs typeface="Barlow" pitchFamily="34" charset="-120"/>
              </a:rPr>
              <a:t> Each data point has undergone rigorous cleaning and preprocessing, ensuring high quality and reliability for subsequent modeling phases.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1304449"/>
            <a:ext cx="10284023"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Data Preparation: Sharpening Our Focus</a:t>
            </a:r>
            <a:endParaRPr lang="en-US" sz="4300" dirty="0"/>
          </a:p>
        </p:txBody>
      </p:sp>
      <p:pic>
        <p:nvPicPr>
          <p:cNvPr id="3" name="Image 0" descr="preencoded.png"/>
          <p:cNvPicPr>
            <a:picLocks noChangeAspect="1"/>
          </p:cNvPicPr>
          <p:nvPr/>
        </p:nvPicPr>
        <p:blipFill>
          <a:blip r:embed="rId3"/>
          <a:stretch>
            <a:fillRect/>
          </a:stretch>
        </p:blipFill>
        <p:spPr>
          <a:xfrm>
            <a:off x="864037" y="3224570"/>
            <a:ext cx="4136231" cy="1143000"/>
          </a:xfrm>
          <a:prstGeom prst="rect">
            <a:avLst/>
          </a:prstGeom>
        </p:spPr>
      </p:pic>
      <p:sp>
        <p:nvSpPr>
          <p:cNvPr id="4" name="Text 1"/>
          <p:cNvSpPr/>
          <p:nvPr/>
        </p:nvSpPr>
        <p:spPr>
          <a:xfrm>
            <a:off x="1110853" y="4211955"/>
            <a:ext cx="353187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Data Cleaning &amp; Imputation</a:t>
            </a:r>
            <a:endParaRPr lang="en-US" sz="2150" dirty="0"/>
          </a:p>
        </p:txBody>
      </p:sp>
      <p:sp>
        <p:nvSpPr>
          <p:cNvPr id="5" name="Text 2"/>
          <p:cNvSpPr/>
          <p:nvPr/>
        </p:nvSpPr>
        <p:spPr>
          <a:xfrm>
            <a:off x="1110853" y="4702969"/>
            <a:ext cx="3642598" cy="1975247"/>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Systematic identification and handling of missing values, ensuring data integrity and completeness for robust model training.</a:t>
            </a:r>
            <a:endParaRPr lang="en-US" sz="1900" dirty="0"/>
          </a:p>
        </p:txBody>
      </p:sp>
      <p:pic>
        <p:nvPicPr>
          <p:cNvPr id="6" name="Image 1" descr="preencoded.png"/>
          <p:cNvPicPr>
            <a:picLocks noChangeAspect="1"/>
          </p:cNvPicPr>
          <p:nvPr/>
        </p:nvPicPr>
        <p:blipFill>
          <a:blip r:embed="rId4"/>
          <a:stretch>
            <a:fillRect/>
          </a:stretch>
        </p:blipFill>
        <p:spPr>
          <a:xfrm>
            <a:off x="5247084" y="2854285"/>
            <a:ext cx="4136231" cy="1143000"/>
          </a:xfrm>
          <a:prstGeom prst="rect">
            <a:avLst/>
          </a:prstGeom>
        </p:spPr>
      </p:pic>
      <p:sp>
        <p:nvSpPr>
          <p:cNvPr id="7" name="Text 3"/>
          <p:cNvSpPr/>
          <p:nvPr/>
        </p:nvSpPr>
        <p:spPr>
          <a:xfrm>
            <a:off x="5493901" y="3841671"/>
            <a:ext cx="3642598" cy="685800"/>
          </a:xfrm>
          <a:prstGeom prst="rect">
            <a:avLst/>
          </a:prstGeom>
          <a:noFill/>
          <a:ln/>
        </p:spPr>
        <p:txBody>
          <a:bodyPr wrap="squar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Feature Selection: P-value Test</a:t>
            </a:r>
            <a:endParaRPr lang="en-US" sz="2150" dirty="0"/>
          </a:p>
        </p:txBody>
      </p:sp>
      <p:sp>
        <p:nvSpPr>
          <p:cNvPr id="8" name="Text 4"/>
          <p:cNvSpPr/>
          <p:nvPr/>
        </p:nvSpPr>
        <p:spPr>
          <a:xfrm>
            <a:off x="5493901" y="4675584"/>
            <a:ext cx="3642598" cy="1975247"/>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Statistical P-value tests were applied to identify features with significant correlation to math scores, focusing on variables with true predictive power.</a:t>
            </a:r>
            <a:endParaRPr lang="en-US" sz="1900" dirty="0"/>
          </a:p>
        </p:txBody>
      </p:sp>
      <p:pic>
        <p:nvPicPr>
          <p:cNvPr id="9" name="Image 2" descr="preencoded.png"/>
          <p:cNvPicPr>
            <a:picLocks noChangeAspect="1"/>
          </p:cNvPicPr>
          <p:nvPr/>
        </p:nvPicPr>
        <p:blipFill>
          <a:blip r:embed="rId5"/>
          <a:stretch>
            <a:fillRect/>
          </a:stretch>
        </p:blipFill>
        <p:spPr>
          <a:xfrm>
            <a:off x="9630132" y="2484001"/>
            <a:ext cx="4136231" cy="1143000"/>
          </a:xfrm>
          <a:prstGeom prst="rect">
            <a:avLst/>
          </a:prstGeom>
        </p:spPr>
      </p:pic>
      <p:sp>
        <p:nvSpPr>
          <p:cNvPr id="10" name="Text 5"/>
          <p:cNvSpPr/>
          <p:nvPr/>
        </p:nvSpPr>
        <p:spPr>
          <a:xfrm>
            <a:off x="9876949" y="3471386"/>
            <a:ext cx="3642598" cy="685800"/>
          </a:xfrm>
          <a:prstGeom prst="rect">
            <a:avLst/>
          </a:prstGeom>
          <a:noFill/>
          <a:ln/>
        </p:spPr>
        <p:txBody>
          <a:bodyPr wrap="squar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Feature Selection: Random Forest Importance</a:t>
            </a:r>
            <a:endParaRPr lang="en-US" sz="2150" dirty="0"/>
          </a:p>
        </p:txBody>
      </p:sp>
      <p:sp>
        <p:nvSpPr>
          <p:cNvPr id="11" name="Text 6"/>
          <p:cNvSpPr/>
          <p:nvPr/>
        </p:nvSpPr>
        <p:spPr>
          <a:xfrm>
            <a:off x="9876949" y="4305300"/>
            <a:ext cx="3642598" cy="1975247"/>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Leveraged Random Forest's inherent ability to rank feature importance, pinpointing the most influential factors impacting student performance.</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542455"/>
            <a:ext cx="12654677"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Regression Models: Predicting Precise Outcomes</a:t>
            </a:r>
            <a:endParaRPr lang="en-US" sz="4300" dirty="0"/>
          </a:p>
        </p:txBody>
      </p:sp>
      <p:sp>
        <p:nvSpPr>
          <p:cNvPr id="3" name="Text 1"/>
          <p:cNvSpPr/>
          <p:nvPr/>
        </p:nvSpPr>
        <p:spPr>
          <a:xfrm>
            <a:off x="864037" y="2598539"/>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We explored a suite of regression models to predict exact math scores, each offering a unique approach to uncovering relationships within the data.</a:t>
            </a:r>
            <a:endParaRPr lang="en-US" sz="1900" dirty="0"/>
          </a:p>
        </p:txBody>
      </p:sp>
      <p:sp>
        <p:nvSpPr>
          <p:cNvPr id="4" name="Shape 2"/>
          <p:cNvSpPr/>
          <p:nvPr/>
        </p:nvSpPr>
        <p:spPr>
          <a:xfrm>
            <a:off x="864037" y="3666292"/>
            <a:ext cx="4136231" cy="3020854"/>
          </a:xfrm>
          <a:prstGeom prst="roundRect">
            <a:avLst>
              <a:gd name="adj" fmla="val 12259"/>
            </a:avLst>
          </a:prstGeom>
          <a:solidFill>
            <a:srgbClr val="0A081B">
              <a:alpha val="75000"/>
            </a:srgbClr>
          </a:solidFill>
          <a:ln w="30480">
            <a:solidFill>
              <a:srgbClr val="16FFBB"/>
            </a:solidFill>
            <a:prstDash val="solid"/>
          </a:ln>
        </p:spPr>
      </p:sp>
      <p:sp>
        <p:nvSpPr>
          <p:cNvPr id="5" name="Shape 3"/>
          <p:cNvSpPr/>
          <p:nvPr/>
        </p:nvSpPr>
        <p:spPr>
          <a:xfrm>
            <a:off x="864037" y="3666292"/>
            <a:ext cx="121920" cy="3020854"/>
          </a:xfrm>
          <a:prstGeom prst="roundRect">
            <a:avLst>
              <a:gd name="adj" fmla="val 303750"/>
            </a:avLst>
          </a:prstGeom>
          <a:solidFill>
            <a:srgbClr val="16FFBB"/>
          </a:solidFill>
          <a:ln/>
        </p:spPr>
      </p:sp>
      <p:sp>
        <p:nvSpPr>
          <p:cNvPr id="6" name="Text 4"/>
          <p:cNvSpPr/>
          <p:nvPr/>
        </p:nvSpPr>
        <p:spPr>
          <a:xfrm>
            <a:off x="1263253" y="3943588"/>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Linear Regression</a:t>
            </a:r>
            <a:endParaRPr lang="en-US" sz="2150" dirty="0"/>
          </a:p>
        </p:txBody>
      </p:sp>
      <p:sp>
        <p:nvSpPr>
          <p:cNvPr id="7" name="Text 5"/>
          <p:cNvSpPr/>
          <p:nvPr/>
        </p:nvSpPr>
        <p:spPr>
          <a:xfrm>
            <a:off x="1263253" y="4434602"/>
            <a:ext cx="3459718" cy="1975247"/>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Implemented as a baseline, providing a fundamental understanding of linear relationships between features and scores.</a:t>
            </a:r>
            <a:endParaRPr lang="en-US" sz="1900" dirty="0"/>
          </a:p>
        </p:txBody>
      </p:sp>
      <p:sp>
        <p:nvSpPr>
          <p:cNvPr id="8" name="Shape 6"/>
          <p:cNvSpPr/>
          <p:nvPr/>
        </p:nvSpPr>
        <p:spPr>
          <a:xfrm>
            <a:off x="5247084" y="3666292"/>
            <a:ext cx="4136231" cy="3020854"/>
          </a:xfrm>
          <a:prstGeom prst="roundRect">
            <a:avLst>
              <a:gd name="adj" fmla="val 12259"/>
            </a:avLst>
          </a:prstGeom>
          <a:solidFill>
            <a:srgbClr val="0A081B">
              <a:alpha val="75000"/>
            </a:srgbClr>
          </a:solidFill>
          <a:ln w="30480">
            <a:solidFill>
              <a:srgbClr val="29DDDA"/>
            </a:solidFill>
            <a:prstDash val="solid"/>
          </a:ln>
        </p:spPr>
      </p:sp>
      <p:sp>
        <p:nvSpPr>
          <p:cNvPr id="9" name="Shape 7"/>
          <p:cNvSpPr/>
          <p:nvPr/>
        </p:nvSpPr>
        <p:spPr>
          <a:xfrm>
            <a:off x="5247084" y="3666292"/>
            <a:ext cx="121920" cy="3020854"/>
          </a:xfrm>
          <a:prstGeom prst="roundRect">
            <a:avLst>
              <a:gd name="adj" fmla="val 303750"/>
            </a:avLst>
          </a:prstGeom>
          <a:solidFill>
            <a:srgbClr val="29DDDA"/>
          </a:solidFill>
          <a:ln/>
        </p:spPr>
      </p:sp>
      <p:sp>
        <p:nvSpPr>
          <p:cNvPr id="10" name="Text 8"/>
          <p:cNvSpPr/>
          <p:nvPr/>
        </p:nvSpPr>
        <p:spPr>
          <a:xfrm>
            <a:off x="5646301" y="3943588"/>
            <a:ext cx="3131225"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Decision Tree Regressor</a:t>
            </a:r>
            <a:endParaRPr lang="en-US" sz="2150" dirty="0"/>
          </a:p>
        </p:txBody>
      </p:sp>
      <p:sp>
        <p:nvSpPr>
          <p:cNvPr id="11" name="Text 9"/>
          <p:cNvSpPr/>
          <p:nvPr/>
        </p:nvSpPr>
        <p:spPr>
          <a:xfrm>
            <a:off x="5646301" y="4434602"/>
            <a:ext cx="3459718" cy="158019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Utilized to capture non-linear patterns and complex decision rules that influence student performance.</a:t>
            </a:r>
            <a:endParaRPr lang="en-US" sz="1900" dirty="0"/>
          </a:p>
        </p:txBody>
      </p:sp>
      <p:sp>
        <p:nvSpPr>
          <p:cNvPr id="12" name="Shape 10"/>
          <p:cNvSpPr/>
          <p:nvPr/>
        </p:nvSpPr>
        <p:spPr>
          <a:xfrm>
            <a:off x="9630132" y="3666292"/>
            <a:ext cx="4136231" cy="3020854"/>
          </a:xfrm>
          <a:prstGeom prst="roundRect">
            <a:avLst>
              <a:gd name="adj" fmla="val 12259"/>
            </a:avLst>
          </a:prstGeom>
          <a:solidFill>
            <a:srgbClr val="0A081B">
              <a:alpha val="75000"/>
            </a:srgbClr>
          </a:solidFill>
          <a:ln w="30480">
            <a:solidFill>
              <a:srgbClr val="37A7E7"/>
            </a:solidFill>
            <a:prstDash val="solid"/>
          </a:ln>
        </p:spPr>
      </p:sp>
      <p:sp>
        <p:nvSpPr>
          <p:cNvPr id="13" name="Shape 11"/>
          <p:cNvSpPr/>
          <p:nvPr/>
        </p:nvSpPr>
        <p:spPr>
          <a:xfrm>
            <a:off x="9630132" y="3666292"/>
            <a:ext cx="121920" cy="3020854"/>
          </a:xfrm>
          <a:prstGeom prst="roundRect">
            <a:avLst>
              <a:gd name="adj" fmla="val 303750"/>
            </a:avLst>
          </a:prstGeom>
          <a:solidFill>
            <a:srgbClr val="37A7E7"/>
          </a:solidFill>
          <a:ln/>
        </p:spPr>
      </p:sp>
      <p:sp>
        <p:nvSpPr>
          <p:cNvPr id="14" name="Text 12"/>
          <p:cNvSpPr/>
          <p:nvPr/>
        </p:nvSpPr>
        <p:spPr>
          <a:xfrm>
            <a:off x="10029349" y="3943588"/>
            <a:ext cx="3329107"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Random Forest Regressor</a:t>
            </a:r>
            <a:endParaRPr lang="en-US" sz="2150" dirty="0"/>
          </a:p>
        </p:txBody>
      </p:sp>
      <p:sp>
        <p:nvSpPr>
          <p:cNvPr id="15" name="Text 13"/>
          <p:cNvSpPr/>
          <p:nvPr/>
        </p:nvSpPr>
        <p:spPr>
          <a:xfrm>
            <a:off x="10029349" y="4434602"/>
            <a:ext cx="3459718" cy="1975247"/>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An ensemble method chosen for its robustness and ability to handle high-dimensional data, consistently emerging as the top performer.</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17840" y="835938"/>
            <a:ext cx="12994719" cy="1298258"/>
          </a:xfrm>
          <a:prstGeom prst="rect">
            <a:avLst/>
          </a:prstGeom>
          <a:noFill/>
          <a:ln/>
        </p:spPr>
        <p:txBody>
          <a:bodyPr wrap="square" lIns="0" tIns="0" rIns="0" bIns="0" rtlCol="0" anchor="t"/>
          <a:lstStyle/>
          <a:p>
            <a:pPr marL="0" indent="0" algn="l">
              <a:lnSpc>
                <a:spcPts val="5100"/>
              </a:lnSpc>
              <a:buNone/>
            </a:pPr>
            <a:r>
              <a:rPr lang="en-US" sz="4050" b="1" dirty="0">
                <a:solidFill>
                  <a:srgbClr val="F0FCFF"/>
                </a:solidFill>
                <a:latin typeface="Spline Sans Bold" pitchFamily="34" charset="0"/>
                <a:ea typeface="Spline Sans Bold" pitchFamily="34" charset="-122"/>
                <a:cs typeface="Spline Sans Bold" pitchFamily="34" charset="-120"/>
              </a:rPr>
              <a:t>Classification Models: Categorizing Performance Tiers</a:t>
            </a:r>
            <a:endParaRPr lang="en-US" sz="4050" dirty="0"/>
          </a:p>
        </p:txBody>
      </p:sp>
      <p:sp>
        <p:nvSpPr>
          <p:cNvPr id="3" name="Text 1"/>
          <p:cNvSpPr/>
          <p:nvPr/>
        </p:nvSpPr>
        <p:spPr>
          <a:xfrm>
            <a:off x="817840" y="2601516"/>
            <a:ext cx="12994719" cy="747713"/>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Beyond precise scores, we employed classification models to categorize student performance into intuitive tiers: Low, Medium, and High, offering a different perspective on academic standing.</a:t>
            </a:r>
            <a:endParaRPr lang="en-US" sz="1800" dirty="0"/>
          </a:p>
        </p:txBody>
      </p:sp>
      <p:sp>
        <p:nvSpPr>
          <p:cNvPr id="4" name="Shape 2"/>
          <p:cNvSpPr/>
          <p:nvPr/>
        </p:nvSpPr>
        <p:spPr>
          <a:xfrm>
            <a:off x="817840" y="3612118"/>
            <a:ext cx="4175760" cy="3781544"/>
          </a:xfrm>
          <a:prstGeom prst="roundRect">
            <a:avLst>
              <a:gd name="adj" fmla="val 9270"/>
            </a:avLst>
          </a:prstGeom>
          <a:solidFill>
            <a:srgbClr val="0A081B"/>
          </a:solidFill>
          <a:ln w="22860">
            <a:solidFill>
              <a:srgbClr val="16FFBB"/>
            </a:solidFill>
            <a:prstDash val="solid"/>
          </a:ln>
        </p:spPr>
      </p:sp>
      <p:sp>
        <p:nvSpPr>
          <p:cNvPr id="5" name="Shape 3"/>
          <p:cNvSpPr/>
          <p:nvPr/>
        </p:nvSpPr>
        <p:spPr>
          <a:xfrm>
            <a:off x="1074301" y="3868579"/>
            <a:ext cx="701040" cy="701040"/>
          </a:xfrm>
          <a:prstGeom prst="roundRect">
            <a:avLst>
              <a:gd name="adj" fmla="val 13042174"/>
            </a:avLst>
          </a:prstGeom>
          <a:solidFill>
            <a:srgbClr val="16FFBB"/>
          </a:solidFill>
          <a:ln/>
        </p:spPr>
      </p:sp>
      <p:pic>
        <p:nvPicPr>
          <p:cNvPr id="6" name="Image 0" descr="preencoded.png"/>
          <p:cNvPicPr>
            <a:picLocks noChangeAspect="1"/>
          </p:cNvPicPr>
          <p:nvPr/>
        </p:nvPicPr>
        <p:blipFill>
          <a:blip r:embed="rId3"/>
          <a:stretch>
            <a:fillRect/>
          </a:stretch>
        </p:blipFill>
        <p:spPr>
          <a:xfrm>
            <a:off x="1267063" y="4021931"/>
            <a:ext cx="315397" cy="394335"/>
          </a:xfrm>
          <a:prstGeom prst="rect">
            <a:avLst/>
          </a:prstGeom>
        </p:spPr>
      </p:pic>
      <p:sp>
        <p:nvSpPr>
          <p:cNvPr id="7" name="Text 4"/>
          <p:cNvSpPr/>
          <p:nvPr/>
        </p:nvSpPr>
        <p:spPr>
          <a:xfrm>
            <a:off x="1074301" y="4803219"/>
            <a:ext cx="2596515" cy="324564"/>
          </a:xfrm>
          <a:prstGeom prst="rect">
            <a:avLst/>
          </a:prstGeom>
          <a:noFill/>
          <a:ln/>
        </p:spPr>
        <p:txBody>
          <a:bodyPr wrap="none" lIns="0" tIns="0" rIns="0" bIns="0" rtlCol="0" anchor="t"/>
          <a:lstStyle/>
          <a:p>
            <a:pPr marL="0" indent="0" algn="l">
              <a:lnSpc>
                <a:spcPts val="2550"/>
              </a:lnSpc>
              <a:buNone/>
            </a:pPr>
            <a:r>
              <a:rPr lang="en-US" sz="2000" b="1" dirty="0">
                <a:solidFill>
                  <a:srgbClr val="E0E4E6"/>
                </a:solidFill>
                <a:latin typeface="Spline Sans Bold" pitchFamily="34" charset="0"/>
                <a:ea typeface="Spline Sans Bold" pitchFamily="34" charset="-122"/>
                <a:cs typeface="Spline Sans Bold" pitchFamily="34" charset="-120"/>
              </a:rPr>
              <a:t>Logistic Regression</a:t>
            </a:r>
            <a:endParaRPr lang="en-US" sz="2000" dirty="0"/>
          </a:p>
        </p:txBody>
      </p:sp>
      <p:sp>
        <p:nvSpPr>
          <p:cNvPr id="8" name="Text 5"/>
          <p:cNvSpPr/>
          <p:nvPr/>
        </p:nvSpPr>
        <p:spPr>
          <a:xfrm>
            <a:off x="1074301" y="5267920"/>
            <a:ext cx="3662839" cy="1495425"/>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Applied for its efficiency in binary and multi-class categorization, serving as a robust baseline for performance classification.</a:t>
            </a:r>
            <a:endParaRPr lang="en-US" sz="1800" dirty="0"/>
          </a:p>
        </p:txBody>
      </p:sp>
      <p:sp>
        <p:nvSpPr>
          <p:cNvPr id="9" name="Shape 6"/>
          <p:cNvSpPr/>
          <p:nvPr/>
        </p:nvSpPr>
        <p:spPr>
          <a:xfrm>
            <a:off x="5227201" y="3612118"/>
            <a:ext cx="4175879" cy="3781544"/>
          </a:xfrm>
          <a:prstGeom prst="roundRect">
            <a:avLst>
              <a:gd name="adj" fmla="val 9270"/>
            </a:avLst>
          </a:prstGeom>
          <a:solidFill>
            <a:srgbClr val="0A081B"/>
          </a:solidFill>
          <a:ln w="22860">
            <a:solidFill>
              <a:srgbClr val="29DDDA"/>
            </a:solidFill>
            <a:prstDash val="solid"/>
          </a:ln>
        </p:spPr>
      </p:sp>
      <p:sp>
        <p:nvSpPr>
          <p:cNvPr id="10" name="Shape 7"/>
          <p:cNvSpPr/>
          <p:nvPr/>
        </p:nvSpPr>
        <p:spPr>
          <a:xfrm>
            <a:off x="5483662" y="3868579"/>
            <a:ext cx="701040" cy="701040"/>
          </a:xfrm>
          <a:prstGeom prst="roundRect">
            <a:avLst>
              <a:gd name="adj" fmla="val 13042174"/>
            </a:avLst>
          </a:prstGeom>
          <a:solidFill>
            <a:srgbClr val="29DDDA"/>
          </a:solidFill>
          <a:ln/>
        </p:spPr>
      </p:sp>
      <p:pic>
        <p:nvPicPr>
          <p:cNvPr id="11" name="Image 1" descr="preencoded.png"/>
          <p:cNvPicPr>
            <a:picLocks noChangeAspect="1"/>
          </p:cNvPicPr>
          <p:nvPr/>
        </p:nvPicPr>
        <p:blipFill>
          <a:blip r:embed="rId4"/>
          <a:stretch>
            <a:fillRect/>
          </a:stretch>
        </p:blipFill>
        <p:spPr>
          <a:xfrm>
            <a:off x="5676424" y="4021931"/>
            <a:ext cx="315397" cy="394335"/>
          </a:xfrm>
          <a:prstGeom prst="rect">
            <a:avLst/>
          </a:prstGeom>
        </p:spPr>
      </p:pic>
      <p:sp>
        <p:nvSpPr>
          <p:cNvPr id="12" name="Text 8"/>
          <p:cNvSpPr/>
          <p:nvPr/>
        </p:nvSpPr>
        <p:spPr>
          <a:xfrm>
            <a:off x="5483662" y="4803219"/>
            <a:ext cx="2873573" cy="324564"/>
          </a:xfrm>
          <a:prstGeom prst="rect">
            <a:avLst/>
          </a:prstGeom>
          <a:noFill/>
          <a:ln/>
        </p:spPr>
        <p:txBody>
          <a:bodyPr wrap="none" lIns="0" tIns="0" rIns="0" bIns="0" rtlCol="0" anchor="t"/>
          <a:lstStyle/>
          <a:p>
            <a:pPr marL="0" indent="0" algn="l">
              <a:lnSpc>
                <a:spcPts val="2550"/>
              </a:lnSpc>
              <a:buNone/>
            </a:pPr>
            <a:r>
              <a:rPr lang="en-US" sz="2000" b="1" dirty="0">
                <a:solidFill>
                  <a:srgbClr val="E0E4E6"/>
                </a:solidFill>
                <a:latin typeface="Spline Sans Bold" pitchFamily="34" charset="0"/>
                <a:ea typeface="Spline Sans Bold" pitchFamily="34" charset="-122"/>
                <a:cs typeface="Spline Sans Bold" pitchFamily="34" charset="-120"/>
              </a:rPr>
              <a:t>Decision Tree Classifier</a:t>
            </a:r>
            <a:endParaRPr lang="en-US" sz="2000" dirty="0"/>
          </a:p>
        </p:txBody>
      </p:sp>
      <p:sp>
        <p:nvSpPr>
          <p:cNvPr id="13" name="Text 9"/>
          <p:cNvSpPr/>
          <p:nvPr/>
        </p:nvSpPr>
        <p:spPr>
          <a:xfrm>
            <a:off x="5483662" y="5267920"/>
            <a:ext cx="3662958" cy="1495425"/>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Explored to understand the branching logic and rules that distinguish students across different performance categories.</a:t>
            </a:r>
            <a:endParaRPr lang="en-US" sz="1800" dirty="0"/>
          </a:p>
        </p:txBody>
      </p:sp>
      <p:sp>
        <p:nvSpPr>
          <p:cNvPr id="14" name="Shape 10"/>
          <p:cNvSpPr/>
          <p:nvPr/>
        </p:nvSpPr>
        <p:spPr>
          <a:xfrm>
            <a:off x="9636681" y="3612118"/>
            <a:ext cx="4175760" cy="3781544"/>
          </a:xfrm>
          <a:prstGeom prst="roundRect">
            <a:avLst>
              <a:gd name="adj" fmla="val 9270"/>
            </a:avLst>
          </a:prstGeom>
          <a:solidFill>
            <a:srgbClr val="0A081B"/>
          </a:solidFill>
          <a:ln w="22860">
            <a:solidFill>
              <a:srgbClr val="37A7E7"/>
            </a:solidFill>
            <a:prstDash val="solid"/>
          </a:ln>
        </p:spPr>
      </p:sp>
      <p:sp>
        <p:nvSpPr>
          <p:cNvPr id="15" name="Shape 11"/>
          <p:cNvSpPr/>
          <p:nvPr/>
        </p:nvSpPr>
        <p:spPr>
          <a:xfrm>
            <a:off x="9893141" y="3868579"/>
            <a:ext cx="701040" cy="701040"/>
          </a:xfrm>
          <a:prstGeom prst="roundRect">
            <a:avLst>
              <a:gd name="adj" fmla="val 13042174"/>
            </a:avLst>
          </a:prstGeom>
          <a:solidFill>
            <a:srgbClr val="37A7E7"/>
          </a:solidFill>
          <a:ln/>
        </p:spPr>
      </p:sp>
      <p:pic>
        <p:nvPicPr>
          <p:cNvPr id="16" name="Image 2" descr="preencoded.png"/>
          <p:cNvPicPr>
            <a:picLocks noChangeAspect="1"/>
          </p:cNvPicPr>
          <p:nvPr/>
        </p:nvPicPr>
        <p:blipFill>
          <a:blip r:embed="rId5"/>
          <a:stretch>
            <a:fillRect/>
          </a:stretch>
        </p:blipFill>
        <p:spPr>
          <a:xfrm>
            <a:off x="10085903" y="4021931"/>
            <a:ext cx="315397" cy="394335"/>
          </a:xfrm>
          <a:prstGeom prst="rect">
            <a:avLst/>
          </a:prstGeom>
        </p:spPr>
      </p:pic>
      <p:sp>
        <p:nvSpPr>
          <p:cNvPr id="17" name="Text 12"/>
          <p:cNvSpPr/>
          <p:nvPr/>
        </p:nvSpPr>
        <p:spPr>
          <a:xfrm>
            <a:off x="9893141" y="4803219"/>
            <a:ext cx="3060740" cy="324564"/>
          </a:xfrm>
          <a:prstGeom prst="rect">
            <a:avLst/>
          </a:prstGeom>
          <a:noFill/>
          <a:ln/>
        </p:spPr>
        <p:txBody>
          <a:bodyPr wrap="none" lIns="0" tIns="0" rIns="0" bIns="0" rtlCol="0" anchor="t"/>
          <a:lstStyle/>
          <a:p>
            <a:pPr marL="0" indent="0" algn="l">
              <a:lnSpc>
                <a:spcPts val="2550"/>
              </a:lnSpc>
              <a:buNone/>
            </a:pPr>
            <a:r>
              <a:rPr lang="en-US" sz="2000" b="1" dirty="0">
                <a:solidFill>
                  <a:srgbClr val="E0E4E6"/>
                </a:solidFill>
                <a:latin typeface="Spline Sans Bold" pitchFamily="34" charset="0"/>
                <a:ea typeface="Spline Sans Bold" pitchFamily="34" charset="-122"/>
                <a:cs typeface="Spline Sans Bold" pitchFamily="34" charset="-120"/>
              </a:rPr>
              <a:t>Random Forest Classifier</a:t>
            </a:r>
            <a:endParaRPr lang="en-US" sz="2000" dirty="0"/>
          </a:p>
        </p:txBody>
      </p:sp>
      <p:sp>
        <p:nvSpPr>
          <p:cNvPr id="18" name="Text 13"/>
          <p:cNvSpPr/>
          <p:nvPr/>
        </p:nvSpPr>
        <p:spPr>
          <a:xfrm>
            <a:off x="9893141" y="5267920"/>
            <a:ext cx="3662839" cy="1869281"/>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This ensemble model consistently delivered the highest accuracy and F1-score, proving most effective in precisely segmenting student achievement.</a:t>
            </a:r>
            <a:endParaRPr lang="en-US" sz="1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260508" y="205800"/>
            <a:ext cx="7905750" cy="500896"/>
          </a:xfrm>
          <a:prstGeom prst="rect">
            <a:avLst/>
          </a:prstGeom>
          <a:noFill/>
          <a:ln/>
        </p:spPr>
        <p:txBody>
          <a:bodyPr wrap="none" lIns="0" tIns="0" rIns="0" bIns="0" rtlCol="0" anchor="t"/>
          <a:lstStyle/>
          <a:p>
            <a:pPr marL="0" indent="0" algn="l">
              <a:lnSpc>
                <a:spcPts val="3900"/>
              </a:lnSpc>
              <a:buNone/>
            </a:pPr>
            <a:r>
              <a:rPr lang="en-US" sz="3500" b="1" dirty="0">
                <a:solidFill>
                  <a:srgbClr val="F0FCFF"/>
                </a:solidFill>
                <a:latin typeface="Spline Sans Bold" pitchFamily="34" charset="0"/>
                <a:ea typeface="Spline Sans Bold" pitchFamily="34" charset="-122"/>
                <a:cs typeface="Spline Sans Bold" pitchFamily="34" charset="-120"/>
              </a:rPr>
              <a:t>Model Evaluation: Unpacking Our Findings</a:t>
            </a:r>
            <a:endParaRPr lang="en-US" sz="3500" dirty="0"/>
          </a:p>
        </p:txBody>
      </p:sp>
      <p:sp>
        <p:nvSpPr>
          <p:cNvPr id="3" name="Text 1"/>
          <p:cNvSpPr/>
          <p:nvPr/>
        </p:nvSpPr>
        <p:spPr>
          <a:xfrm>
            <a:off x="631150" y="1447562"/>
            <a:ext cx="2404586" cy="300633"/>
          </a:xfrm>
          <a:prstGeom prst="rect">
            <a:avLst/>
          </a:prstGeom>
          <a:noFill/>
          <a:ln/>
        </p:spPr>
        <p:txBody>
          <a:bodyPr wrap="none" lIns="0" tIns="0" rIns="0" bIns="0" rtlCol="0" anchor="t"/>
          <a:lstStyle/>
          <a:p>
            <a:pPr marL="0" indent="0" algn="l">
              <a:lnSpc>
                <a:spcPts val="2350"/>
              </a:lnSpc>
              <a:buNone/>
            </a:pPr>
            <a:r>
              <a:rPr lang="en-US" sz="2000" b="1" dirty="0">
                <a:solidFill>
                  <a:srgbClr val="F0FCFF"/>
                </a:solidFill>
                <a:latin typeface="Spline Sans Bold" pitchFamily="34" charset="0"/>
                <a:ea typeface="Spline Sans Bold" pitchFamily="34" charset="-122"/>
                <a:cs typeface="Spline Sans Bold" pitchFamily="34" charset="-120"/>
              </a:rPr>
              <a:t>Metrics Used:</a:t>
            </a:r>
            <a:endParaRPr lang="en-US" sz="2000" dirty="0"/>
          </a:p>
        </p:txBody>
      </p:sp>
      <p:sp>
        <p:nvSpPr>
          <p:cNvPr id="4" name="Text 2"/>
          <p:cNvSpPr/>
          <p:nvPr/>
        </p:nvSpPr>
        <p:spPr>
          <a:xfrm>
            <a:off x="631150" y="1928455"/>
            <a:ext cx="6464141" cy="288608"/>
          </a:xfrm>
          <a:prstGeom prst="rect">
            <a:avLst/>
          </a:prstGeom>
          <a:noFill/>
          <a:ln/>
        </p:spPr>
        <p:txBody>
          <a:bodyPr wrap="none" lIns="0" tIns="0" rIns="0" bIns="0" rtlCol="0" anchor="t"/>
          <a:lstStyle/>
          <a:p>
            <a:pPr marL="342900" indent="-342900" algn="l">
              <a:lnSpc>
                <a:spcPts val="2250"/>
              </a:lnSpc>
              <a:buSzPct val="100000"/>
              <a:buChar char="•"/>
            </a:pPr>
            <a:r>
              <a:rPr lang="en-US" sz="2000" b="1" dirty="0">
                <a:solidFill>
                  <a:srgbClr val="E0E4E6"/>
                </a:solidFill>
                <a:latin typeface="Barlow" pitchFamily="34" charset="0"/>
                <a:ea typeface="Barlow" pitchFamily="34" charset="-122"/>
                <a:cs typeface="Barlow" pitchFamily="34" charset="-120"/>
              </a:rPr>
              <a:t>R² (R-squared):</a:t>
            </a:r>
            <a:r>
              <a:rPr lang="en-US" sz="2000" dirty="0">
                <a:solidFill>
                  <a:srgbClr val="E0E4E6"/>
                </a:solidFill>
                <a:latin typeface="Barlow" pitchFamily="34" charset="0"/>
                <a:ea typeface="Barlow" pitchFamily="34" charset="-122"/>
                <a:cs typeface="Barlow" pitchFamily="34" charset="-120"/>
              </a:rPr>
              <a:t> Explained variance for regression models.</a:t>
            </a:r>
            <a:endParaRPr lang="en-US" sz="2000" dirty="0"/>
          </a:p>
        </p:txBody>
      </p:sp>
      <p:sp>
        <p:nvSpPr>
          <p:cNvPr id="5" name="Text 3"/>
          <p:cNvSpPr/>
          <p:nvPr/>
        </p:nvSpPr>
        <p:spPr>
          <a:xfrm>
            <a:off x="631150" y="2280166"/>
            <a:ext cx="6464141" cy="577215"/>
          </a:xfrm>
          <a:prstGeom prst="rect">
            <a:avLst/>
          </a:prstGeom>
          <a:noFill/>
          <a:ln/>
        </p:spPr>
        <p:txBody>
          <a:bodyPr wrap="square" lIns="0" tIns="0" rIns="0" bIns="0" rtlCol="0" anchor="t"/>
          <a:lstStyle/>
          <a:p>
            <a:pPr marL="342900" indent="-342900" algn="l">
              <a:lnSpc>
                <a:spcPts val="2250"/>
              </a:lnSpc>
              <a:buSzPct val="100000"/>
              <a:buChar char="•"/>
            </a:pPr>
            <a:r>
              <a:rPr lang="en-US" sz="2000" b="1" dirty="0">
                <a:solidFill>
                  <a:srgbClr val="E0E4E6"/>
                </a:solidFill>
                <a:latin typeface="Barlow" pitchFamily="34" charset="0"/>
                <a:ea typeface="Barlow" pitchFamily="34" charset="-122"/>
                <a:cs typeface="Barlow" pitchFamily="34" charset="-120"/>
              </a:rPr>
              <a:t>RMSE (Root Mean Squared Error):</a:t>
            </a:r>
            <a:r>
              <a:rPr lang="en-US" sz="2000" dirty="0">
                <a:solidFill>
                  <a:srgbClr val="E0E4E6"/>
                </a:solidFill>
                <a:latin typeface="Barlow" pitchFamily="34" charset="0"/>
                <a:ea typeface="Barlow" pitchFamily="34" charset="-122"/>
                <a:cs typeface="Barlow" pitchFamily="34" charset="-120"/>
              </a:rPr>
              <a:t> Quantified prediction accuracy for regression models.</a:t>
            </a:r>
            <a:endParaRPr lang="en-US" sz="2000" dirty="0"/>
          </a:p>
        </p:txBody>
      </p:sp>
      <p:sp>
        <p:nvSpPr>
          <p:cNvPr id="6" name="Text 4"/>
          <p:cNvSpPr/>
          <p:nvPr/>
        </p:nvSpPr>
        <p:spPr>
          <a:xfrm>
            <a:off x="631150" y="2920484"/>
            <a:ext cx="6464141" cy="288608"/>
          </a:xfrm>
          <a:prstGeom prst="rect">
            <a:avLst/>
          </a:prstGeom>
          <a:noFill/>
          <a:ln/>
        </p:spPr>
        <p:txBody>
          <a:bodyPr wrap="none" lIns="0" tIns="0" rIns="0" bIns="0" rtlCol="0" anchor="t"/>
          <a:lstStyle/>
          <a:p>
            <a:pPr marL="342900" indent="-342900" algn="l">
              <a:lnSpc>
                <a:spcPts val="2250"/>
              </a:lnSpc>
              <a:buSzPct val="100000"/>
              <a:buChar char="•"/>
            </a:pPr>
            <a:r>
              <a:rPr lang="en-US" sz="2000" b="1" dirty="0">
                <a:solidFill>
                  <a:srgbClr val="E0E4E6"/>
                </a:solidFill>
                <a:latin typeface="Barlow" pitchFamily="34" charset="0"/>
                <a:ea typeface="Barlow" pitchFamily="34" charset="-122"/>
                <a:cs typeface="Barlow" pitchFamily="34" charset="-120"/>
              </a:rPr>
              <a:t>Accuracy:</a:t>
            </a:r>
            <a:r>
              <a:rPr lang="en-US" sz="2000" dirty="0">
                <a:solidFill>
                  <a:srgbClr val="E0E4E6"/>
                </a:solidFill>
                <a:latin typeface="Barlow" pitchFamily="34" charset="0"/>
                <a:ea typeface="Barlow" pitchFamily="34" charset="-122"/>
                <a:cs typeface="Barlow" pitchFamily="34" charset="-120"/>
              </a:rPr>
              <a:t> Overall correctness for classification models.</a:t>
            </a:r>
            <a:endParaRPr lang="en-US" sz="2000" dirty="0"/>
          </a:p>
        </p:txBody>
      </p:sp>
      <p:sp>
        <p:nvSpPr>
          <p:cNvPr id="7" name="Text 5"/>
          <p:cNvSpPr/>
          <p:nvPr/>
        </p:nvSpPr>
        <p:spPr>
          <a:xfrm>
            <a:off x="631150" y="3272195"/>
            <a:ext cx="6464141" cy="577215"/>
          </a:xfrm>
          <a:prstGeom prst="rect">
            <a:avLst/>
          </a:prstGeom>
          <a:noFill/>
          <a:ln/>
        </p:spPr>
        <p:txBody>
          <a:bodyPr wrap="square" lIns="0" tIns="0" rIns="0" bIns="0" rtlCol="0" anchor="t"/>
          <a:lstStyle/>
          <a:p>
            <a:pPr marL="342900" indent="-342900" algn="l">
              <a:lnSpc>
                <a:spcPts val="2250"/>
              </a:lnSpc>
              <a:buSzPct val="100000"/>
              <a:buChar char="•"/>
            </a:pPr>
            <a:r>
              <a:rPr lang="en-US" sz="2000" b="1" dirty="0">
                <a:solidFill>
                  <a:srgbClr val="E0E4E6"/>
                </a:solidFill>
                <a:latin typeface="Barlow" pitchFamily="34" charset="0"/>
                <a:ea typeface="Barlow" pitchFamily="34" charset="-122"/>
                <a:cs typeface="Barlow" pitchFamily="34" charset="-120"/>
              </a:rPr>
              <a:t>Precision, Recall, F1-score:</a:t>
            </a:r>
            <a:r>
              <a:rPr lang="en-US" sz="2000" dirty="0">
                <a:solidFill>
                  <a:srgbClr val="E0E4E6"/>
                </a:solidFill>
                <a:latin typeface="Barlow" pitchFamily="34" charset="0"/>
                <a:ea typeface="Barlow" pitchFamily="34" charset="-122"/>
                <a:cs typeface="Barlow" pitchFamily="34" charset="-120"/>
              </a:rPr>
              <a:t> Detailed performance indicators for classification, balancing false positives and negatives.</a:t>
            </a:r>
          </a:p>
          <a:p>
            <a:pPr marL="342900" indent="-342900" algn="l">
              <a:lnSpc>
                <a:spcPts val="2250"/>
              </a:lnSpc>
              <a:buSzPct val="100000"/>
              <a:buChar char="•"/>
            </a:pPr>
            <a:endParaRPr lang="en-US" sz="2000" dirty="0">
              <a:solidFill>
                <a:srgbClr val="E0E4E6"/>
              </a:solidFill>
              <a:latin typeface="Barlow" pitchFamily="34" charset="0"/>
            </a:endParaRPr>
          </a:p>
          <a:p>
            <a:pPr marL="342900" indent="-342900">
              <a:lnSpc>
                <a:spcPts val="2250"/>
              </a:lnSpc>
              <a:buSzPct val="100000"/>
              <a:buFontTx/>
              <a:buChar char="•"/>
            </a:pPr>
            <a:r>
              <a:rPr lang="en-US" sz="2000" dirty="0">
                <a:solidFill>
                  <a:srgbClr val="E0E4E6"/>
                </a:solidFill>
                <a:latin typeface="Barlow" pitchFamily="34" charset="0"/>
                <a:ea typeface="Barlow" pitchFamily="34" charset="-122"/>
                <a:cs typeface="Barlow" pitchFamily="34" charset="-120"/>
              </a:rPr>
              <a:t>Consistently, the </a:t>
            </a:r>
            <a:r>
              <a:rPr lang="en-US" sz="2000" dirty="0">
                <a:solidFill>
                  <a:srgbClr val="16FFBB"/>
                </a:solidFill>
                <a:latin typeface="Barlow" pitchFamily="34" charset="0"/>
                <a:ea typeface="Barlow" pitchFamily="34" charset="-122"/>
                <a:cs typeface="Barlow" pitchFamily="34" charset="-120"/>
              </a:rPr>
              <a:t>Random Forest</a:t>
            </a:r>
            <a:r>
              <a:rPr lang="en-US" sz="2000" dirty="0">
                <a:solidFill>
                  <a:srgbClr val="E0E4E6"/>
                </a:solidFill>
                <a:latin typeface="Barlow" pitchFamily="34" charset="0"/>
                <a:ea typeface="Barlow" pitchFamily="34" charset="-122"/>
                <a:cs typeface="Barlow" pitchFamily="34" charset="-120"/>
              </a:rPr>
              <a:t> models (both Regressor and Classifier) demonstrated superior performance across all relevant metrics, showcasing their robustness and predictive power.</a:t>
            </a:r>
            <a:endParaRPr lang="en-US" sz="2000" dirty="0"/>
          </a:p>
          <a:p>
            <a:pPr marL="342900" indent="-342900" algn="l">
              <a:lnSpc>
                <a:spcPts val="2250"/>
              </a:lnSpc>
              <a:buSzPct val="100000"/>
              <a:buChar char="•"/>
            </a:pPr>
            <a:endParaRPr lang="en-US" sz="2000" dirty="0"/>
          </a:p>
        </p:txBody>
      </p:sp>
      <p:pic>
        <p:nvPicPr>
          <p:cNvPr id="8" name="Image 0" descr="preencoded.png"/>
          <p:cNvPicPr>
            <a:picLocks noChangeAspect="1"/>
          </p:cNvPicPr>
          <p:nvPr/>
        </p:nvPicPr>
        <p:blipFill>
          <a:blip r:embed="rId3"/>
          <a:stretch>
            <a:fillRect/>
          </a:stretch>
        </p:blipFill>
        <p:spPr>
          <a:xfrm>
            <a:off x="8166258" y="706696"/>
            <a:ext cx="6464142" cy="7522905"/>
          </a:xfrm>
          <a:prstGeom prst="rect">
            <a:avLst/>
          </a:prstGeom>
        </p:spPr>
      </p:pic>
      <p:sp>
        <p:nvSpPr>
          <p:cNvPr id="9" name="Text 6"/>
          <p:cNvSpPr/>
          <p:nvPr/>
        </p:nvSpPr>
        <p:spPr>
          <a:xfrm>
            <a:off x="631150" y="8340090"/>
            <a:ext cx="13368099" cy="577215"/>
          </a:xfrm>
          <a:prstGeom prst="rect">
            <a:avLst/>
          </a:prstGeom>
          <a:noFill/>
          <a:ln/>
        </p:spPr>
        <p:txBody>
          <a:bodyPr wrap="square" lIns="0" tIns="0" rIns="0" bIns="0" rtlCol="0" anchor="t"/>
          <a:lstStyle/>
          <a:p>
            <a:pPr marL="0" indent="0" algn="l">
              <a:lnSpc>
                <a:spcPts val="2250"/>
              </a:lnSpc>
              <a:buNone/>
            </a:pPr>
            <a:endParaRPr lang="en-US" sz="2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455</TotalTime>
  <Words>962</Words>
  <Application>Microsoft Office PowerPoint</Application>
  <PresentationFormat>Custom</PresentationFormat>
  <Paragraphs>93</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Barlow</vt:lpstr>
      <vt:lpstr>Spline Sans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sakshi sahu</cp:lastModifiedBy>
  <cp:revision>2</cp:revision>
  <dcterms:created xsi:type="dcterms:W3CDTF">2025-08-28T11:38:50Z</dcterms:created>
  <dcterms:modified xsi:type="dcterms:W3CDTF">2025-08-28T19:18:26Z</dcterms:modified>
</cp:coreProperties>
</file>